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F500-0A02-4D19-B641-86DFED06BBA4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ACB1-1CA5-4842-931D-227414D18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796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F500-0A02-4D19-B641-86DFED06BBA4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ACB1-1CA5-4842-931D-227414D18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591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F500-0A02-4D19-B641-86DFED06BBA4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ACB1-1CA5-4842-931D-227414D18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701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F500-0A02-4D19-B641-86DFED06BBA4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ACB1-1CA5-4842-931D-227414D18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710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F500-0A02-4D19-B641-86DFED06BBA4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ACB1-1CA5-4842-931D-227414D18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522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F500-0A02-4D19-B641-86DFED06BBA4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ACB1-1CA5-4842-931D-227414D18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087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F500-0A02-4D19-B641-86DFED06BBA4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ACB1-1CA5-4842-931D-227414D18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25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F500-0A02-4D19-B641-86DFED06BBA4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ACB1-1CA5-4842-931D-227414D18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414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F500-0A02-4D19-B641-86DFED06BBA4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ACB1-1CA5-4842-931D-227414D18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267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F500-0A02-4D19-B641-86DFED06BBA4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ACB1-1CA5-4842-931D-227414D18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61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3F500-0A02-4D19-B641-86DFED06BBA4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3ACB1-1CA5-4842-931D-227414D18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312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3F500-0A02-4D19-B641-86DFED06BBA4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3ACB1-1CA5-4842-931D-227414D18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97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Freeform 2050"/>
          <p:cNvSpPr>
            <a:spLocks/>
          </p:cNvSpPr>
          <p:nvPr/>
        </p:nvSpPr>
        <p:spPr bwMode="auto">
          <a:xfrm>
            <a:off x="684213" y="1746250"/>
            <a:ext cx="3887787" cy="3770313"/>
          </a:xfrm>
          <a:custGeom>
            <a:avLst/>
            <a:gdLst>
              <a:gd name="T0" fmla="*/ 0 w 2449"/>
              <a:gd name="T1" fmla="*/ 2375 h 2375"/>
              <a:gd name="T2" fmla="*/ 2449 w 2449"/>
              <a:gd name="T3" fmla="*/ 1378 h 2375"/>
              <a:gd name="T4" fmla="*/ 1088 w 2449"/>
              <a:gd name="T5" fmla="*/ 0 h 2375"/>
              <a:gd name="T6" fmla="*/ 0 w 2449"/>
              <a:gd name="T7" fmla="*/ 2375 h 2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49" h="2375">
                <a:moveTo>
                  <a:pt x="0" y="2375"/>
                </a:moveTo>
                <a:lnTo>
                  <a:pt x="2449" y="1378"/>
                </a:lnTo>
                <a:lnTo>
                  <a:pt x="1088" y="0"/>
                </a:lnTo>
                <a:lnTo>
                  <a:pt x="0" y="2375"/>
                </a:lnTo>
                <a:close/>
              </a:path>
            </a:pathLst>
          </a:custGeom>
          <a:solidFill>
            <a:srgbClr val="CC0000">
              <a:alpha val="49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0929" name="Freeform 2049"/>
          <p:cNvSpPr>
            <a:spLocks/>
          </p:cNvSpPr>
          <p:nvPr/>
        </p:nvSpPr>
        <p:spPr bwMode="auto">
          <a:xfrm>
            <a:off x="2411413" y="1700213"/>
            <a:ext cx="2160587" cy="4346575"/>
          </a:xfrm>
          <a:custGeom>
            <a:avLst/>
            <a:gdLst>
              <a:gd name="T0" fmla="*/ 981 w 1361"/>
              <a:gd name="T1" fmla="*/ 2738 h 2738"/>
              <a:gd name="T2" fmla="*/ 0 w 1361"/>
              <a:gd name="T3" fmla="*/ 0 h 2738"/>
              <a:gd name="T4" fmla="*/ 1361 w 1361"/>
              <a:gd name="T5" fmla="*/ 1407 h 2738"/>
              <a:gd name="T6" fmla="*/ 981 w 1361"/>
              <a:gd name="T7" fmla="*/ 2738 h 2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61" h="2738">
                <a:moveTo>
                  <a:pt x="981" y="2738"/>
                </a:moveTo>
                <a:lnTo>
                  <a:pt x="0" y="0"/>
                </a:lnTo>
                <a:lnTo>
                  <a:pt x="1361" y="1407"/>
                </a:lnTo>
                <a:lnTo>
                  <a:pt x="981" y="2738"/>
                </a:lnTo>
                <a:close/>
              </a:path>
            </a:pathLst>
          </a:custGeom>
          <a:solidFill>
            <a:srgbClr val="00FF00">
              <a:alpha val="50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0928" name="Freeform 2048"/>
          <p:cNvSpPr>
            <a:spLocks/>
          </p:cNvSpPr>
          <p:nvPr/>
        </p:nvSpPr>
        <p:spPr bwMode="auto">
          <a:xfrm>
            <a:off x="684213" y="1700213"/>
            <a:ext cx="3287712" cy="4386262"/>
          </a:xfrm>
          <a:custGeom>
            <a:avLst/>
            <a:gdLst>
              <a:gd name="T0" fmla="*/ 0 w 2071"/>
              <a:gd name="T1" fmla="*/ 2404 h 2763"/>
              <a:gd name="T2" fmla="*/ 1088 w 2071"/>
              <a:gd name="T3" fmla="*/ 0 h 2763"/>
              <a:gd name="T4" fmla="*/ 2071 w 2071"/>
              <a:gd name="T5" fmla="*/ 2763 h 2763"/>
              <a:gd name="T6" fmla="*/ 0 w 2071"/>
              <a:gd name="T7" fmla="*/ 2404 h 2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1" h="2763">
                <a:moveTo>
                  <a:pt x="0" y="2404"/>
                </a:moveTo>
                <a:lnTo>
                  <a:pt x="1088" y="0"/>
                </a:lnTo>
                <a:lnTo>
                  <a:pt x="2071" y="2763"/>
                </a:lnTo>
                <a:lnTo>
                  <a:pt x="0" y="2404"/>
                </a:lnTo>
                <a:close/>
              </a:path>
            </a:pathLst>
          </a:custGeom>
          <a:solidFill>
            <a:srgbClr val="FF6600">
              <a:alpha val="49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8" name="Freeform 26" descr="Контурные ромбики"/>
          <p:cNvSpPr>
            <a:spLocks/>
          </p:cNvSpPr>
          <p:nvPr/>
        </p:nvSpPr>
        <p:spPr bwMode="auto">
          <a:xfrm>
            <a:off x="1763713" y="2997200"/>
            <a:ext cx="2160587" cy="3095625"/>
          </a:xfrm>
          <a:custGeom>
            <a:avLst/>
            <a:gdLst>
              <a:gd name="T0" fmla="*/ 1361 w 1361"/>
              <a:gd name="T1" fmla="*/ 1950 h 1950"/>
              <a:gd name="T2" fmla="*/ 1361 w 1361"/>
              <a:gd name="T3" fmla="*/ 136 h 1950"/>
              <a:gd name="T4" fmla="*/ 0 w 1361"/>
              <a:gd name="T5" fmla="*/ 0 h 1950"/>
              <a:gd name="T6" fmla="*/ 1361 w 1361"/>
              <a:gd name="T7" fmla="*/ 1950 h 1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61" h="1950">
                <a:moveTo>
                  <a:pt x="1361" y="1950"/>
                </a:moveTo>
                <a:lnTo>
                  <a:pt x="1361" y="136"/>
                </a:lnTo>
                <a:lnTo>
                  <a:pt x="0" y="0"/>
                </a:lnTo>
                <a:lnTo>
                  <a:pt x="1361" y="1950"/>
                </a:lnTo>
                <a:close/>
              </a:path>
            </a:pathLst>
          </a:custGeom>
          <a:pattFill prst="openDmnd">
            <a:fgClr>
              <a:srgbClr val="FF00FF"/>
            </a:fgClr>
            <a:bgClr>
              <a:srgbClr val="FFA6FF"/>
            </a:bgClr>
          </a:pattFill>
          <a:ln w="9525">
            <a:solidFill>
              <a:srgbClr val="FF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23850" y="317500"/>
            <a:ext cx="84963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/>
              <a:t>№ 6 </a:t>
            </a:r>
            <a:r>
              <a:rPr lang="ru-RU" sz="3200" b="1" dirty="0"/>
              <a:t>Построить сечение, определенное точками</a:t>
            </a:r>
            <a:r>
              <a:rPr lang="ru-RU" dirty="0"/>
              <a:t> </a:t>
            </a:r>
            <a:r>
              <a:rPr lang="en-US" dirty="0"/>
              <a:t>  </a:t>
            </a:r>
            <a:r>
              <a:rPr lang="en-US" sz="3200" b="1" i="1" dirty="0"/>
              <a:t>K, L, M.</a:t>
            </a:r>
            <a:endParaRPr lang="ru-RU" sz="3200" b="1" i="1" dirty="0"/>
          </a:p>
        </p:txBody>
      </p:sp>
      <p:sp>
        <p:nvSpPr>
          <p:cNvPr id="18433" name="Line 1"/>
          <p:cNvSpPr>
            <a:spLocks noChangeShapeType="1"/>
          </p:cNvSpPr>
          <p:nvPr/>
        </p:nvSpPr>
        <p:spPr bwMode="auto">
          <a:xfrm flipV="1">
            <a:off x="684213" y="3940175"/>
            <a:ext cx="3889375" cy="15843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684213" y="5524500"/>
            <a:ext cx="3313112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 flipV="1">
            <a:off x="3925888" y="3940175"/>
            <a:ext cx="647700" cy="2232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Line 4"/>
          <p:cNvSpPr>
            <a:spLocks noChangeShapeType="1"/>
          </p:cNvSpPr>
          <p:nvPr/>
        </p:nvSpPr>
        <p:spPr bwMode="auto">
          <a:xfrm flipH="1">
            <a:off x="684213" y="1708150"/>
            <a:ext cx="1728787" cy="3816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2413000" y="1708150"/>
            <a:ext cx="1584325" cy="44640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2413000" y="1708150"/>
            <a:ext cx="2160588" cy="2232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900113" y="2428875"/>
            <a:ext cx="863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>
                <a:solidFill>
                  <a:srgbClr val="FF00FF"/>
                </a:solidFill>
              </a:rPr>
              <a:t>K</a:t>
            </a:r>
            <a:endParaRPr lang="ru-RU" sz="3600" b="1" i="1">
              <a:solidFill>
                <a:srgbClr val="FF00FF"/>
              </a:solidFill>
            </a:endParaRP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4141788" y="6172200"/>
            <a:ext cx="863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>
                <a:solidFill>
                  <a:srgbClr val="FF00FF"/>
                </a:solidFill>
              </a:rPr>
              <a:t>M</a:t>
            </a:r>
            <a:endParaRPr lang="ru-RU" sz="3600" b="1" i="1">
              <a:solidFill>
                <a:srgbClr val="FF00FF"/>
              </a:solidFill>
            </a:endParaRPr>
          </a:p>
        </p:txBody>
      </p:sp>
      <p:sp>
        <p:nvSpPr>
          <p:cNvPr id="18447" name="Text Box 15"/>
          <p:cNvSpPr txBox="1">
            <a:spLocks noChangeArrowheads="1"/>
          </p:cNvSpPr>
          <p:nvPr/>
        </p:nvSpPr>
        <p:spPr bwMode="auto">
          <a:xfrm>
            <a:off x="4141788" y="2644775"/>
            <a:ext cx="863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>
                <a:solidFill>
                  <a:srgbClr val="FF00FF"/>
                </a:solidFill>
              </a:rPr>
              <a:t>L</a:t>
            </a:r>
            <a:endParaRPr lang="ru-RU" sz="3600" b="1" i="1">
              <a:solidFill>
                <a:srgbClr val="FF00FF"/>
              </a:solidFill>
            </a:endParaRPr>
          </a:p>
        </p:txBody>
      </p:sp>
      <p:sp>
        <p:nvSpPr>
          <p:cNvPr id="18449" name="Line 17"/>
          <p:cNvSpPr>
            <a:spLocks noChangeShapeType="1"/>
          </p:cNvSpPr>
          <p:nvPr/>
        </p:nvSpPr>
        <p:spPr bwMode="auto">
          <a:xfrm>
            <a:off x="1765300" y="2997200"/>
            <a:ext cx="2089150" cy="3024188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0" name="Line 18"/>
          <p:cNvSpPr>
            <a:spLocks noChangeShapeType="1"/>
          </p:cNvSpPr>
          <p:nvPr/>
        </p:nvSpPr>
        <p:spPr bwMode="auto">
          <a:xfrm>
            <a:off x="1836738" y="2997200"/>
            <a:ext cx="2016125" cy="215900"/>
          </a:xfrm>
          <a:prstGeom prst="line">
            <a:avLst/>
          </a:prstGeom>
          <a:noFill/>
          <a:ln w="38100">
            <a:solidFill>
              <a:srgbClr val="FF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51" name="Line 19"/>
          <p:cNvSpPr>
            <a:spLocks noChangeShapeType="1"/>
          </p:cNvSpPr>
          <p:nvPr/>
        </p:nvSpPr>
        <p:spPr bwMode="auto">
          <a:xfrm flipV="1">
            <a:off x="3925888" y="3284538"/>
            <a:ext cx="0" cy="273685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8459" name="Group 27"/>
          <p:cNvGrpSpPr>
            <a:grpSpLocks/>
          </p:cNvGrpSpPr>
          <p:nvPr/>
        </p:nvGrpSpPr>
        <p:grpSpPr bwMode="auto">
          <a:xfrm>
            <a:off x="1692275" y="2860675"/>
            <a:ext cx="2376488" cy="3313113"/>
            <a:chOff x="1927" y="1802"/>
            <a:chExt cx="1497" cy="2087"/>
          </a:xfrm>
        </p:grpSpPr>
        <p:sp>
          <p:nvSpPr>
            <p:cNvPr id="18440" name="Oval 8"/>
            <p:cNvSpPr>
              <a:spLocks noChangeArrowheads="1"/>
            </p:cNvSpPr>
            <p:nvPr/>
          </p:nvSpPr>
          <p:spPr bwMode="auto">
            <a:xfrm>
              <a:off x="3288" y="3752"/>
              <a:ext cx="136" cy="137"/>
            </a:xfrm>
            <a:prstGeom prst="ellipse">
              <a:avLst/>
            </a:prstGeom>
            <a:gradFill rotWithShape="1">
              <a:gsLst>
                <a:gs pos="0">
                  <a:srgbClr val="FF00FF">
                    <a:gamma/>
                    <a:tint val="19216"/>
                    <a:invGamma/>
                  </a:srgbClr>
                </a:gs>
                <a:gs pos="100000">
                  <a:srgbClr val="FF00FF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3" name="Oval 11"/>
            <p:cNvSpPr>
              <a:spLocks noChangeArrowheads="1"/>
            </p:cNvSpPr>
            <p:nvPr/>
          </p:nvSpPr>
          <p:spPr bwMode="auto">
            <a:xfrm>
              <a:off x="1927" y="1802"/>
              <a:ext cx="136" cy="137"/>
            </a:xfrm>
            <a:prstGeom prst="ellipse">
              <a:avLst/>
            </a:prstGeom>
            <a:gradFill rotWithShape="1">
              <a:gsLst>
                <a:gs pos="0">
                  <a:srgbClr val="FF00FF">
                    <a:gamma/>
                    <a:tint val="19216"/>
                    <a:invGamma/>
                  </a:srgbClr>
                </a:gs>
                <a:gs pos="100000">
                  <a:srgbClr val="FF00FF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4" name="Oval 12"/>
            <p:cNvSpPr>
              <a:spLocks noChangeArrowheads="1"/>
            </p:cNvSpPr>
            <p:nvPr/>
          </p:nvSpPr>
          <p:spPr bwMode="auto">
            <a:xfrm>
              <a:off x="3288" y="1983"/>
              <a:ext cx="136" cy="137"/>
            </a:xfrm>
            <a:prstGeom prst="ellipse">
              <a:avLst/>
            </a:prstGeom>
            <a:gradFill rotWithShape="1">
              <a:gsLst>
                <a:gs pos="0">
                  <a:srgbClr val="FF00FF">
                    <a:gamma/>
                    <a:tint val="19216"/>
                    <a:invGamma/>
                  </a:srgbClr>
                </a:gs>
                <a:gs pos="100000">
                  <a:srgbClr val="FF00FF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460" name="Text Box 28"/>
          <p:cNvSpPr txBox="1">
            <a:spLocks noChangeArrowheads="1"/>
          </p:cNvSpPr>
          <p:nvPr/>
        </p:nvSpPr>
        <p:spPr bwMode="auto">
          <a:xfrm>
            <a:off x="5581650" y="1849438"/>
            <a:ext cx="33829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eriod"/>
            </a:pPr>
            <a:r>
              <a:rPr lang="ru-RU" sz="3200" b="1" dirty="0"/>
              <a:t> Прямая КМ</a:t>
            </a:r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5508625" y="2492375"/>
            <a:ext cx="33131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/>
            <a:r>
              <a:rPr lang="ru-RU" sz="3200" dirty="0"/>
              <a:t> </a:t>
            </a:r>
            <a:r>
              <a:rPr lang="ru-RU" sz="3200" b="1" dirty="0"/>
              <a:t>2.</a:t>
            </a:r>
            <a:r>
              <a:rPr lang="ru-RU" sz="3200" dirty="0"/>
              <a:t> </a:t>
            </a:r>
            <a:r>
              <a:rPr lang="ru-RU" sz="3200" b="1" dirty="0"/>
              <a:t>Прямая М</a:t>
            </a:r>
            <a:r>
              <a:rPr lang="en-US" sz="3200" b="1" dirty="0"/>
              <a:t>L</a:t>
            </a:r>
            <a:r>
              <a:rPr lang="ru-RU" b="1" dirty="0"/>
              <a:t> </a:t>
            </a:r>
          </a:p>
        </p:txBody>
      </p:sp>
      <p:sp>
        <p:nvSpPr>
          <p:cNvPr id="18462" name="Rectangle 30"/>
          <p:cNvSpPr>
            <a:spLocks noChangeArrowheads="1"/>
          </p:cNvSpPr>
          <p:nvPr/>
        </p:nvSpPr>
        <p:spPr bwMode="auto">
          <a:xfrm>
            <a:off x="5618163" y="3141663"/>
            <a:ext cx="2914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 b="1" dirty="0"/>
              <a:t>3. Прямая К</a:t>
            </a:r>
            <a:r>
              <a:rPr lang="en-US" sz="3200" b="1" dirty="0"/>
              <a:t>L</a:t>
            </a:r>
            <a:endParaRPr lang="ru-RU" sz="3200" b="1" dirty="0"/>
          </a:p>
        </p:txBody>
      </p:sp>
      <p:sp>
        <p:nvSpPr>
          <p:cNvPr id="18463" name="Rectangle 31"/>
          <p:cNvSpPr>
            <a:spLocks noChangeArrowheads="1"/>
          </p:cNvSpPr>
          <p:nvPr/>
        </p:nvSpPr>
        <p:spPr bwMode="auto">
          <a:xfrm>
            <a:off x="5651500" y="3933825"/>
            <a:ext cx="285969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 b="1" dirty="0"/>
              <a:t>КМ</a:t>
            </a:r>
            <a:r>
              <a:rPr lang="en-US" sz="3200" b="1" dirty="0"/>
              <a:t>L</a:t>
            </a:r>
            <a:r>
              <a:rPr lang="ru-RU" sz="3200" b="1" dirty="0"/>
              <a:t> –сечение</a:t>
            </a:r>
          </a:p>
        </p:txBody>
      </p:sp>
      <p:sp>
        <p:nvSpPr>
          <p:cNvPr id="86016" name="Text Box 0"/>
          <p:cNvSpPr txBox="1">
            <a:spLocks noChangeArrowheads="1"/>
          </p:cNvSpPr>
          <p:nvPr/>
        </p:nvSpPr>
        <p:spPr bwMode="auto">
          <a:xfrm>
            <a:off x="468313" y="5516563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А</a:t>
            </a:r>
          </a:p>
        </p:txBody>
      </p:sp>
      <p:sp>
        <p:nvSpPr>
          <p:cNvPr id="86017" name="Text Box 1"/>
          <p:cNvSpPr txBox="1">
            <a:spLocks noChangeArrowheads="1"/>
          </p:cNvSpPr>
          <p:nvPr/>
        </p:nvSpPr>
        <p:spPr bwMode="auto">
          <a:xfrm>
            <a:off x="4572000" y="3789363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В</a:t>
            </a:r>
          </a:p>
        </p:txBody>
      </p:sp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2268538" y="1196975"/>
            <a:ext cx="7921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Р</a:t>
            </a:r>
          </a:p>
        </p:txBody>
      </p:sp>
      <p:sp>
        <p:nvSpPr>
          <p:cNvPr id="380931" name="Text Box 2051"/>
          <p:cNvSpPr txBox="1">
            <a:spLocks noChangeArrowheads="1"/>
          </p:cNvSpPr>
          <p:nvPr/>
        </p:nvSpPr>
        <p:spPr bwMode="auto">
          <a:xfrm>
            <a:off x="6084888" y="6165850"/>
            <a:ext cx="2160587" cy="4889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600" b="1"/>
              <a:t>(аксиома 1)</a:t>
            </a:r>
          </a:p>
        </p:txBody>
      </p:sp>
      <p:sp>
        <p:nvSpPr>
          <p:cNvPr id="380938" name="Text Box 2058"/>
          <p:cNvSpPr txBox="1">
            <a:spLocks noChangeArrowheads="1"/>
          </p:cNvSpPr>
          <p:nvPr/>
        </p:nvSpPr>
        <p:spPr bwMode="auto">
          <a:xfrm>
            <a:off x="6516688" y="4652963"/>
            <a:ext cx="1223962" cy="1311275"/>
          </a:xfrm>
          <a:prstGeom prst="rect">
            <a:avLst/>
          </a:prstGeom>
          <a:gradFill rotWithShape="1">
            <a:gsLst>
              <a:gs pos="0">
                <a:srgbClr val="FF00FF"/>
              </a:gs>
              <a:gs pos="50000">
                <a:srgbClr val="FFCCFF"/>
              </a:gs>
              <a:gs pos="100000">
                <a:srgbClr val="FF00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>
                <a:solidFill>
                  <a:srgbClr val="CC0000"/>
                </a:solidFill>
                <a:latin typeface="Times New Roman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14495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0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1000"/>
                                        <p:tgtEl>
                                          <p:spTgt spid="3809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0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80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1000"/>
                                        <p:tgtEl>
                                          <p:spTgt spid="3809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0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380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2000"/>
                                        <p:tgtEl>
                                          <p:spTgt spid="3809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0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80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0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80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0930" grpId="0" animBg="1"/>
      <p:bldP spid="380930" grpId="1" animBg="1"/>
      <p:bldP spid="380929" grpId="0" animBg="1"/>
      <p:bldP spid="380929" grpId="1" animBg="1"/>
      <p:bldP spid="380928" grpId="0" animBg="1"/>
      <p:bldP spid="380928" grpId="1" animBg="1"/>
      <p:bldP spid="18458" grpId="0" animBg="1"/>
      <p:bldP spid="18449" grpId="0" animBg="1"/>
      <p:bldP spid="18450" grpId="0" animBg="1"/>
      <p:bldP spid="18451" grpId="0" animBg="1"/>
      <p:bldP spid="18460" grpId="0"/>
      <p:bldP spid="18461" grpId="0"/>
      <p:bldP spid="18462" grpId="0"/>
      <p:bldP spid="18463" grpId="0"/>
      <p:bldP spid="380931" grpId="0" animBg="1"/>
      <p:bldP spid="38093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Экран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1</cp:revision>
  <dcterms:created xsi:type="dcterms:W3CDTF">2016-09-25T06:53:44Z</dcterms:created>
  <dcterms:modified xsi:type="dcterms:W3CDTF">2016-09-25T06:54:19Z</dcterms:modified>
</cp:coreProperties>
</file>