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72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4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2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7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9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5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0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0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0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30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46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1FE6A-52D9-4858-A8E7-9F901B175E25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BA630-A8D8-4312-BF9E-0D25277EC8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4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018" name="Group 2"/>
          <p:cNvGrpSpPr>
            <a:grpSpLocks/>
          </p:cNvGrpSpPr>
          <p:nvPr/>
        </p:nvGrpSpPr>
        <p:grpSpPr bwMode="auto">
          <a:xfrm>
            <a:off x="971550" y="2708275"/>
            <a:ext cx="3384550" cy="3457575"/>
            <a:chOff x="612" y="1706"/>
            <a:chExt cx="2132" cy="2178"/>
          </a:xfrm>
        </p:grpSpPr>
        <p:sp>
          <p:nvSpPr>
            <p:cNvPr id="342017" name="Freeform 1"/>
            <p:cNvSpPr>
              <a:spLocks/>
            </p:cNvSpPr>
            <p:nvPr/>
          </p:nvSpPr>
          <p:spPr bwMode="auto">
            <a:xfrm>
              <a:off x="612" y="1706"/>
              <a:ext cx="2132" cy="635"/>
            </a:xfrm>
            <a:custGeom>
              <a:avLst/>
              <a:gdLst>
                <a:gd name="T0" fmla="*/ 0 w 2132"/>
                <a:gd name="T1" fmla="*/ 635 h 635"/>
                <a:gd name="T2" fmla="*/ 680 w 2132"/>
                <a:gd name="T3" fmla="*/ 0 h 635"/>
                <a:gd name="T4" fmla="*/ 2132 w 2132"/>
                <a:gd name="T5" fmla="*/ 0 h 635"/>
                <a:gd name="T6" fmla="*/ 1452 w 2132"/>
                <a:gd name="T7" fmla="*/ 635 h 635"/>
                <a:gd name="T8" fmla="*/ 0 w 2132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2" h="635">
                  <a:moveTo>
                    <a:pt x="0" y="635"/>
                  </a:moveTo>
                  <a:lnTo>
                    <a:pt x="680" y="0"/>
                  </a:lnTo>
                  <a:lnTo>
                    <a:pt x="2132" y="0"/>
                  </a:lnTo>
                  <a:lnTo>
                    <a:pt x="1452" y="635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66FF33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2016" name="Freeform 0"/>
            <p:cNvSpPr>
              <a:spLocks/>
            </p:cNvSpPr>
            <p:nvPr/>
          </p:nvSpPr>
          <p:spPr bwMode="auto">
            <a:xfrm>
              <a:off x="612" y="3249"/>
              <a:ext cx="2132" cy="635"/>
            </a:xfrm>
            <a:custGeom>
              <a:avLst/>
              <a:gdLst>
                <a:gd name="T0" fmla="*/ 0 w 2132"/>
                <a:gd name="T1" fmla="*/ 635 h 635"/>
                <a:gd name="T2" fmla="*/ 680 w 2132"/>
                <a:gd name="T3" fmla="*/ 0 h 635"/>
                <a:gd name="T4" fmla="*/ 2132 w 2132"/>
                <a:gd name="T5" fmla="*/ 0 h 635"/>
                <a:gd name="T6" fmla="*/ 1452 w 2132"/>
                <a:gd name="T7" fmla="*/ 635 h 635"/>
                <a:gd name="T8" fmla="*/ 0 w 2132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2" h="635">
                  <a:moveTo>
                    <a:pt x="0" y="635"/>
                  </a:moveTo>
                  <a:lnTo>
                    <a:pt x="680" y="0"/>
                  </a:lnTo>
                  <a:lnTo>
                    <a:pt x="2132" y="0"/>
                  </a:lnTo>
                  <a:lnTo>
                    <a:pt x="1452" y="635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66FF33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1932" name="Freeform 12"/>
          <p:cNvSpPr>
            <a:spLocks/>
          </p:cNvSpPr>
          <p:nvPr/>
        </p:nvSpPr>
        <p:spPr bwMode="auto">
          <a:xfrm>
            <a:off x="1030288" y="2708275"/>
            <a:ext cx="3325812" cy="3454400"/>
          </a:xfrm>
          <a:custGeom>
            <a:avLst/>
            <a:gdLst>
              <a:gd name="T0" fmla="*/ 328 w 2095"/>
              <a:gd name="T1" fmla="*/ 276 h 2176"/>
              <a:gd name="T2" fmla="*/ 1316 w 2095"/>
              <a:gd name="T3" fmla="*/ 0 h 2176"/>
              <a:gd name="T4" fmla="*/ 2095 w 2095"/>
              <a:gd name="T5" fmla="*/ 1537 h 2176"/>
              <a:gd name="T6" fmla="*/ 0 w 2095"/>
              <a:gd name="T7" fmla="*/ 2176 h 2176"/>
              <a:gd name="T8" fmla="*/ 328 w 2095"/>
              <a:gd name="T9" fmla="*/ 276 h 2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5" h="2176">
                <a:moveTo>
                  <a:pt x="328" y="276"/>
                </a:moveTo>
                <a:lnTo>
                  <a:pt x="1316" y="0"/>
                </a:lnTo>
                <a:lnTo>
                  <a:pt x="2095" y="1537"/>
                </a:lnTo>
                <a:lnTo>
                  <a:pt x="0" y="2176"/>
                </a:lnTo>
                <a:lnTo>
                  <a:pt x="328" y="276"/>
                </a:lnTo>
                <a:close/>
              </a:path>
            </a:pathLst>
          </a:custGeom>
          <a:gradFill rotWithShape="1">
            <a:gsLst>
              <a:gs pos="0">
                <a:srgbClr val="FF4F4F"/>
              </a:gs>
              <a:gs pos="100000">
                <a:srgbClr val="FF4F4F">
                  <a:gamma/>
                  <a:tint val="50980"/>
                  <a:invGamma/>
                </a:srgbClr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982663" y="3711575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051050" y="2705100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V="1">
            <a:off x="971550" y="27051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7" name="Line 7"/>
          <p:cNvSpPr>
            <a:spLocks noChangeShapeType="1"/>
          </p:cNvSpPr>
          <p:nvPr/>
        </p:nvSpPr>
        <p:spPr bwMode="auto">
          <a:xfrm flipV="1">
            <a:off x="3275013" y="27051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 flipV="1">
            <a:off x="971550" y="5153025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V="1">
            <a:off x="3275013" y="5153025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2051050" y="270510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4356100" y="2778125"/>
            <a:ext cx="0" cy="237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2" name="Text Box 12"/>
          <p:cNvSpPr txBox="1">
            <a:spLocks noChangeArrowheads="1"/>
          </p:cNvSpPr>
          <p:nvPr/>
        </p:nvSpPr>
        <p:spPr bwMode="auto">
          <a:xfrm>
            <a:off x="539750" y="608965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А</a:t>
            </a:r>
          </a:p>
        </p:txBody>
      </p:sp>
      <p:sp>
        <p:nvSpPr>
          <p:cNvPr id="76813" name="Text Box 13"/>
          <p:cNvSpPr txBox="1">
            <a:spLocks noChangeArrowheads="1"/>
          </p:cNvSpPr>
          <p:nvPr/>
        </p:nvSpPr>
        <p:spPr bwMode="auto">
          <a:xfrm>
            <a:off x="395288" y="34972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А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6814" name="Text Box 14"/>
          <p:cNvSpPr txBox="1">
            <a:spLocks noChangeArrowheads="1"/>
          </p:cNvSpPr>
          <p:nvPr/>
        </p:nvSpPr>
        <p:spPr bwMode="auto">
          <a:xfrm>
            <a:off x="1763713" y="21336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В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4283075" y="22018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С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6816" name="Text Box 16"/>
          <p:cNvSpPr txBox="1">
            <a:spLocks noChangeArrowheads="1"/>
          </p:cNvSpPr>
          <p:nvPr/>
        </p:nvSpPr>
        <p:spPr bwMode="auto">
          <a:xfrm>
            <a:off x="3203575" y="37131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ysClr val="windowText" lastClr="000000"/>
                </a:solidFill>
              </a:rPr>
              <a:t>D</a:t>
            </a:r>
            <a:r>
              <a:rPr lang="en-US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3203575" y="60213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D</a:t>
            </a:r>
            <a:endParaRPr lang="ru-RU" sz="3200" b="1" dirty="0"/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1620838" y="47244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В</a:t>
            </a:r>
          </a:p>
        </p:txBody>
      </p: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4427538" y="472122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С</a:t>
            </a:r>
          </a:p>
        </p:txBody>
      </p:sp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323850" y="441325"/>
            <a:ext cx="84248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32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N5</a:t>
            </a:r>
            <a:r>
              <a:rPr lang="ru-RU" sz="3200" dirty="0" smtClean="0">
                <a:solidFill>
                  <a:sysClr val="windowText" lastClr="000000"/>
                </a:solidFill>
                <a:cs typeface="Times New Roman" pitchFamily="18" charset="0"/>
              </a:rPr>
              <a:t>. </a:t>
            </a:r>
            <a:r>
              <a:rPr lang="ru-RU" sz="3200" dirty="0">
                <a:solidFill>
                  <a:sysClr val="windowText" lastClr="000000"/>
                </a:solidFill>
              </a:rPr>
              <a:t>Постройте</a:t>
            </a:r>
            <a:r>
              <a:rPr lang="ru-RU" sz="3200" dirty="0">
                <a:solidFill>
                  <a:sysClr val="windowText" lastClr="000000"/>
                </a:solidFill>
                <a:cs typeface="Times New Roman" pitchFamily="18" charset="0"/>
              </a:rPr>
              <a:t> </a:t>
            </a:r>
            <a:r>
              <a:rPr lang="ru-RU" sz="3200" dirty="0">
                <a:solidFill>
                  <a:sysClr val="windowText" lastClr="000000"/>
                </a:solidFill>
              </a:rPr>
              <a:t>сечение куба плоскостью, проходящей через точку М и прямую АС .</a:t>
            </a:r>
            <a:r>
              <a:rPr lang="ru-RU" sz="320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ysClr val="windowText" lastClr="000000"/>
              </a:solidFill>
              <a:latin typeface="Times New Roman" pitchFamily="18" charset="0"/>
            </a:endParaRPr>
          </a:p>
        </p:txBody>
      </p:sp>
      <p:sp>
        <p:nvSpPr>
          <p:cNvPr id="81923" name="Oval 3"/>
          <p:cNvSpPr>
            <a:spLocks noChangeArrowheads="1"/>
          </p:cNvSpPr>
          <p:nvPr/>
        </p:nvSpPr>
        <p:spPr bwMode="auto">
          <a:xfrm>
            <a:off x="2987675" y="2565400"/>
            <a:ext cx="215900" cy="215900"/>
          </a:xfrm>
          <a:prstGeom prst="ellipse">
            <a:avLst/>
          </a:prstGeom>
          <a:solidFill>
            <a:srgbClr val="CC0000"/>
          </a:solidFill>
          <a:ln w="1270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25" name="Line 5"/>
          <p:cNvSpPr>
            <a:spLocks noChangeShapeType="1"/>
          </p:cNvSpPr>
          <p:nvPr/>
        </p:nvSpPr>
        <p:spPr bwMode="auto">
          <a:xfrm flipV="1">
            <a:off x="971550" y="5157788"/>
            <a:ext cx="3384550" cy="1008062"/>
          </a:xfrm>
          <a:prstGeom prst="line">
            <a:avLst/>
          </a:prstGeom>
          <a:noFill/>
          <a:ln w="7620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 flipH="1" flipV="1">
            <a:off x="3132138" y="2708275"/>
            <a:ext cx="1223962" cy="2449513"/>
          </a:xfrm>
          <a:prstGeom prst="line">
            <a:avLst/>
          </a:prstGeom>
          <a:noFill/>
          <a:ln w="7620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 flipH="1">
            <a:off x="1547813" y="2708275"/>
            <a:ext cx="1512887" cy="433388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8" name="Line 8"/>
          <p:cNvSpPr>
            <a:spLocks noChangeShapeType="1"/>
          </p:cNvSpPr>
          <p:nvPr/>
        </p:nvSpPr>
        <p:spPr bwMode="auto">
          <a:xfrm flipH="1">
            <a:off x="1044575" y="3141663"/>
            <a:ext cx="503238" cy="2951162"/>
          </a:xfrm>
          <a:prstGeom prst="line">
            <a:avLst/>
          </a:prstGeom>
          <a:noFill/>
          <a:ln w="76200">
            <a:solidFill>
              <a:srgbClr val="CC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1931" name="Group 11"/>
          <p:cNvGrpSpPr>
            <a:grpSpLocks/>
          </p:cNvGrpSpPr>
          <p:nvPr/>
        </p:nvGrpSpPr>
        <p:grpSpPr bwMode="auto">
          <a:xfrm>
            <a:off x="900113" y="5013325"/>
            <a:ext cx="3600450" cy="1223963"/>
            <a:chOff x="975" y="3158"/>
            <a:chExt cx="2268" cy="771"/>
          </a:xfrm>
        </p:grpSpPr>
        <p:sp>
          <p:nvSpPr>
            <p:cNvPr id="81929" name="Oval 9"/>
            <p:cNvSpPr>
              <a:spLocks noChangeArrowheads="1"/>
            </p:cNvSpPr>
            <p:nvPr/>
          </p:nvSpPr>
          <p:spPr bwMode="auto">
            <a:xfrm>
              <a:off x="3107" y="3158"/>
              <a:ext cx="136" cy="136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30" name="Oval 10"/>
            <p:cNvSpPr>
              <a:spLocks noChangeArrowheads="1"/>
            </p:cNvSpPr>
            <p:nvPr/>
          </p:nvSpPr>
          <p:spPr bwMode="auto">
            <a:xfrm>
              <a:off x="975" y="3793"/>
              <a:ext cx="136" cy="136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1936" name="Group 16"/>
          <p:cNvGrpSpPr>
            <a:grpSpLocks/>
          </p:cNvGrpSpPr>
          <p:nvPr/>
        </p:nvGrpSpPr>
        <p:grpSpPr bwMode="auto">
          <a:xfrm>
            <a:off x="1116013" y="2492375"/>
            <a:ext cx="792162" cy="792163"/>
            <a:chOff x="1111" y="1570"/>
            <a:chExt cx="499" cy="499"/>
          </a:xfrm>
        </p:grpSpPr>
        <p:sp>
          <p:nvSpPr>
            <p:cNvPr id="81924" name="Text Box 4"/>
            <p:cNvSpPr txBox="1">
              <a:spLocks noChangeArrowheads="1"/>
            </p:cNvSpPr>
            <p:nvPr/>
          </p:nvSpPr>
          <p:spPr bwMode="auto">
            <a:xfrm>
              <a:off x="1111" y="1570"/>
              <a:ext cx="49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66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CC0000"/>
                  </a:solidFill>
                </a:rPr>
                <a:t>К</a:t>
              </a:r>
            </a:p>
          </p:txBody>
        </p:sp>
        <p:sp>
          <p:nvSpPr>
            <p:cNvPr id="81933" name="Oval 13"/>
            <p:cNvSpPr>
              <a:spLocks noChangeArrowheads="1"/>
            </p:cNvSpPr>
            <p:nvPr/>
          </p:nvSpPr>
          <p:spPr bwMode="auto">
            <a:xfrm>
              <a:off x="1292" y="1933"/>
              <a:ext cx="136" cy="136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2844800" y="191611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CC0000"/>
                </a:solidFill>
              </a:rPr>
              <a:t>М</a:t>
            </a:r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5329238" y="1844675"/>
            <a:ext cx="3635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1. Прямая СМ</a:t>
            </a:r>
          </a:p>
        </p:txBody>
      </p:sp>
      <p:sp>
        <p:nvSpPr>
          <p:cNvPr id="81938" name="Text Box 18"/>
          <p:cNvSpPr txBox="1">
            <a:spLocks noChangeArrowheads="1"/>
          </p:cNvSpPr>
          <p:nvPr/>
        </p:nvSpPr>
        <p:spPr bwMode="auto">
          <a:xfrm>
            <a:off x="5329238" y="270827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2. Прямая МК </a:t>
            </a:r>
            <a:r>
              <a:rPr lang="en-US" sz="3200" b="1" dirty="0">
                <a:solidFill>
                  <a:sysClr val="windowText" lastClr="000000"/>
                </a:solidFill>
              </a:rPr>
              <a:t>II AC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5364163" y="3500438"/>
            <a:ext cx="3635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ysClr val="windowText" lastClr="000000"/>
                </a:solidFill>
              </a:rPr>
              <a:t>3</a:t>
            </a:r>
            <a:r>
              <a:rPr lang="ru-RU" sz="3200" b="1" dirty="0">
                <a:solidFill>
                  <a:sysClr val="windowText" lastClr="000000"/>
                </a:solidFill>
              </a:rPr>
              <a:t>. Прямая </a:t>
            </a:r>
            <a:r>
              <a:rPr lang="en-US" sz="3200" b="1" dirty="0">
                <a:solidFill>
                  <a:sysClr val="windowText" lastClr="000000"/>
                </a:solidFill>
              </a:rPr>
              <a:t>AK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5508625" y="4437063"/>
            <a:ext cx="3635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>
                <a:solidFill>
                  <a:sysClr val="windowText" lastClr="000000"/>
                </a:solidFill>
              </a:rPr>
              <a:t>AK</a:t>
            </a:r>
            <a:r>
              <a:rPr lang="ru-RU" sz="3200" b="1" u="sng" dirty="0">
                <a:solidFill>
                  <a:sysClr val="windowText" lastClr="000000"/>
                </a:solidFill>
              </a:rPr>
              <a:t>МС - сечение</a:t>
            </a:r>
          </a:p>
        </p:txBody>
      </p:sp>
    </p:spTree>
    <p:extLst>
      <p:ext uri="{BB962C8B-B14F-4D97-AF65-F5344CB8AC3E}">
        <p14:creationId xmlns:p14="http://schemas.microsoft.com/office/powerpoint/2010/main" val="1881404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42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2" grpId="0" animBg="1"/>
      <p:bldP spid="81926" grpId="0" animBg="1"/>
      <p:bldP spid="81927" grpId="0" animBg="1"/>
      <p:bldP spid="81928" grpId="0" animBg="1"/>
      <p:bldP spid="81937" grpId="0"/>
      <p:bldP spid="81938" grpId="0"/>
      <p:bldP spid="81939" grpId="0"/>
      <p:bldP spid="819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2016-09-25T06:51:27Z</dcterms:created>
  <dcterms:modified xsi:type="dcterms:W3CDTF">2016-09-25T06:51:44Z</dcterms:modified>
</cp:coreProperties>
</file>