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0" d="100"/>
          <a:sy n="100" d="100"/>
        </p:scale>
        <p:origin x="-294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727091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858131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53972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725401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880294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510096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083533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678325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98616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164162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409308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409830-259D-4A38-A115-BA07CF02284A}" type="datetimeFigureOut">
              <a:rPr lang="ru-RU" smtClean="0"/>
              <a:t>25.09.2016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F8B841-B4FD-4444-B73C-ADC63A6462D3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44733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71" name="Freeform 19" descr="Точечные ромбики"/>
          <p:cNvSpPr>
            <a:spLocks/>
          </p:cNvSpPr>
          <p:nvPr/>
        </p:nvSpPr>
        <p:spPr bwMode="auto">
          <a:xfrm>
            <a:off x="981728" y="2538805"/>
            <a:ext cx="3381375" cy="3432175"/>
          </a:xfrm>
          <a:custGeom>
            <a:avLst/>
            <a:gdLst>
              <a:gd name="T0" fmla="*/ 0 w 2130"/>
              <a:gd name="T1" fmla="*/ 573 h 2116"/>
              <a:gd name="T2" fmla="*/ 0 w 2130"/>
              <a:gd name="T3" fmla="*/ 2116 h 2116"/>
              <a:gd name="T4" fmla="*/ 2130 w 2130"/>
              <a:gd name="T5" fmla="*/ 1567 h 2116"/>
              <a:gd name="T6" fmla="*/ 2117 w 2130"/>
              <a:gd name="T7" fmla="*/ 0 h 2116"/>
              <a:gd name="T8" fmla="*/ 0 w 2130"/>
              <a:gd name="T9" fmla="*/ 573 h 211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130" h="2116">
                <a:moveTo>
                  <a:pt x="0" y="573"/>
                </a:moveTo>
                <a:lnTo>
                  <a:pt x="0" y="2116"/>
                </a:lnTo>
                <a:lnTo>
                  <a:pt x="2130" y="1567"/>
                </a:lnTo>
                <a:lnTo>
                  <a:pt x="2117" y="0"/>
                </a:lnTo>
                <a:lnTo>
                  <a:pt x="0" y="573"/>
                </a:lnTo>
                <a:close/>
              </a:path>
            </a:pathLst>
          </a:custGeom>
          <a:pattFill prst="dotDmnd">
            <a:fgClr>
              <a:srgbClr val="FF00FF"/>
            </a:fgClr>
            <a:bgClr>
              <a:srgbClr val="FFB0FF"/>
            </a:bgClr>
          </a:patt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7108" name="Rectangle 4"/>
          <p:cNvSpPr>
            <a:spLocks noChangeArrowheads="1"/>
          </p:cNvSpPr>
          <p:nvPr/>
        </p:nvSpPr>
        <p:spPr bwMode="auto">
          <a:xfrm>
            <a:off x="250825" y="333375"/>
            <a:ext cx="8713788" cy="1066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>
            <a:spAutoFit/>
          </a:bodyPr>
          <a:lstStyle/>
          <a:p>
            <a:r>
              <a:rPr lang="ru-RU" sz="3200" b="1" dirty="0" smtClean="0"/>
              <a:t>N2. </a:t>
            </a:r>
            <a:r>
              <a:rPr lang="ru-RU" sz="3200" b="1" dirty="0"/>
              <a:t>Построить сечение, определяемое пересекающимися прямыми </a:t>
            </a:r>
            <a:r>
              <a:rPr lang="ru-RU" sz="3200" b="1" i="1" dirty="0"/>
              <a:t>АС</a:t>
            </a:r>
            <a:r>
              <a:rPr lang="ru-RU" sz="3200" b="1" i="1" baseline="-25000" dirty="0"/>
              <a:t>1</a:t>
            </a:r>
            <a:r>
              <a:rPr lang="ru-RU" sz="3200" b="1" baseline="-25000" dirty="0"/>
              <a:t> </a:t>
            </a:r>
            <a:r>
              <a:rPr lang="ru-RU" sz="3200" b="1" dirty="0"/>
              <a:t>и </a:t>
            </a:r>
            <a:r>
              <a:rPr lang="ru-RU" sz="3200" b="1" i="1" dirty="0"/>
              <a:t>А</a:t>
            </a:r>
            <a:r>
              <a:rPr lang="ru-RU" sz="3200" b="1" i="1" baseline="-25000" dirty="0"/>
              <a:t>1</a:t>
            </a:r>
            <a:r>
              <a:rPr lang="ru-RU" sz="3200" b="1" i="1" dirty="0"/>
              <a:t>С.</a:t>
            </a:r>
            <a:r>
              <a:rPr lang="ru-RU" dirty="0"/>
              <a:t> </a:t>
            </a:r>
          </a:p>
        </p:txBody>
      </p:sp>
      <p:sp>
        <p:nvSpPr>
          <p:cNvPr id="47109" name="Rectangle 5"/>
          <p:cNvSpPr>
            <a:spLocks noChangeArrowheads="1"/>
          </p:cNvSpPr>
          <p:nvPr/>
        </p:nvSpPr>
        <p:spPr bwMode="auto">
          <a:xfrm>
            <a:off x="982663" y="3567113"/>
            <a:ext cx="2301875" cy="24511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47111" name="Rectangle 7"/>
          <p:cNvSpPr>
            <a:spLocks noChangeArrowheads="1"/>
          </p:cNvSpPr>
          <p:nvPr/>
        </p:nvSpPr>
        <p:spPr bwMode="auto">
          <a:xfrm>
            <a:off x="2051050" y="2560638"/>
            <a:ext cx="2301875" cy="2451100"/>
          </a:xfrm>
          <a:prstGeom prst="rect">
            <a:avLst/>
          </a:prstGeom>
          <a:noFill/>
          <a:ln w="38100">
            <a:solidFill>
              <a:schemeClr val="tx1"/>
            </a:solidFill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ru-RU"/>
          </a:p>
        </p:txBody>
      </p:sp>
      <p:sp>
        <p:nvSpPr>
          <p:cNvPr id="47112" name="Line 8"/>
          <p:cNvSpPr>
            <a:spLocks noChangeShapeType="1"/>
          </p:cNvSpPr>
          <p:nvPr/>
        </p:nvSpPr>
        <p:spPr bwMode="auto">
          <a:xfrm flipV="1">
            <a:off x="971550" y="2560638"/>
            <a:ext cx="1079500" cy="1008062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7113" name="Line 9"/>
          <p:cNvSpPr>
            <a:spLocks noChangeShapeType="1"/>
          </p:cNvSpPr>
          <p:nvPr/>
        </p:nvSpPr>
        <p:spPr bwMode="auto">
          <a:xfrm flipV="1">
            <a:off x="3275013" y="2560638"/>
            <a:ext cx="1079500" cy="1008062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7114" name="Line 10"/>
          <p:cNvSpPr>
            <a:spLocks noChangeShapeType="1"/>
          </p:cNvSpPr>
          <p:nvPr/>
        </p:nvSpPr>
        <p:spPr bwMode="auto">
          <a:xfrm flipV="1">
            <a:off x="971550" y="5008563"/>
            <a:ext cx="1079500" cy="1008062"/>
          </a:xfrm>
          <a:prstGeom prst="line">
            <a:avLst/>
          </a:prstGeom>
          <a:noFill/>
          <a:ln w="38100">
            <a:solidFill>
              <a:schemeClr val="tx1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7115" name="Line 11"/>
          <p:cNvSpPr>
            <a:spLocks noChangeShapeType="1"/>
          </p:cNvSpPr>
          <p:nvPr/>
        </p:nvSpPr>
        <p:spPr bwMode="auto">
          <a:xfrm flipV="1">
            <a:off x="3275013" y="5008563"/>
            <a:ext cx="1079500" cy="1008062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7116" name="Line 12"/>
          <p:cNvSpPr>
            <a:spLocks noChangeShapeType="1"/>
          </p:cNvSpPr>
          <p:nvPr/>
        </p:nvSpPr>
        <p:spPr bwMode="auto">
          <a:xfrm>
            <a:off x="2051050" y="2560638"/>
            <a:ext cx="2305050" cy="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7117" name="Line 13"/>
          <p:cNvSpPr>
            <a:spLocks noChangeShapeType="1"/>
          </p:cNvSpPr>
          <p:nvPr/>
        </p:nvSpPr>
        <p:spPr bwMode="auto">
          <a:xfrm>
            <a:off x="4356100" y="2566988"/>
            <a:ext cx="0" cy="2374900"/>
          </a:xfrm>
          <a:prstGeom prst="line">
            <a:avLst/>
          </a:prstGeom>
          <a:noFill/>
          <a:ln w="38100">
            <a:solidFill>
              <a:schemeClr val="tx1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47118" name="Text Box 14"/>
          <p:cNvSpPr txBox="1">
            <a:spLocks noChangeArrowheads="1"/>
          </p:cNvSpPr>
          <p:nvPr/>
        </p:nvSpPr>
        <p:spPr bwMode="auto">
          <a:xfrm>
            <a:off x="539750" y="5945188"/>
            <a:ext cx="792163" cy="579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3200" b="1" dirty="0"/>
              <a:t>А</a:t>
            </a:r>
          </a:p>
        </p:txBody>
      </p:sp>
      <p:sp>
        <p:nvSpPr>
          <p:cNvPr id="47119" name="Text Box 15"/>
          <p:cNvSpPr txBox="1">
            <a:spLocks noChangeArrowheads="1"/>
          </p:cNvSpPr>
          <p:nvPr/>
        </p:nvSpPr>
        <p:spPr bwMode="auto">
          <a:xfrm>
            <a:off x="395288" y="3352800"/>
            <a:ext cx="792162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3200" b="1" dirty="0"/>
              <a:t>А</a:t>
            </a:r>
            <a:r>
              <a:rPr lang="ru-RU" sz="3200" b="1" baseline="-25000" dirty="0"/>
              <a:t>1</a:t>
            </a:r>
            <a:endParaRPr lang="ru-RU" sz="3200" b="1" dirty="0"/>
          </a:p>
        </p:txBody>
      </p:sp>
      <p:sp>
        <p:nvSpPr>
          <p:cNvPr id="47120" name="Text Box 16"/>
          <p:cNvSpPr txBox="1">
            <a:spLocks noChangeArrowheads="1"/>
          </p:cNvSpPr>
          <p:nvPr/>
        </p:nvSpPr>
        <p:spPr bwMode="auto">
          <a:xfrm>
            <a:off x="1763713" y="1912938"/>
            <a:ext cx="792162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3200" b="1" dirty="0"/>
              <a:t>В</a:t>
            </a:r>
            <a:r>
              <a:rPr lang="ru-RU" sz="3200" b="1" baseline="-25000" dirty="0"/>
              <a:t>1</a:t>
            </a:r>
            <a:endParaRPr lang="ru-RU" sz="3200" b="1" dirty="0"/>
          </a:p>
        </p:txBody>
      </p:sp>
      <p:sp>
        <p:nvSpPr>
          <p:cNvPr id="47122" name="Text Box 18"/>
          <p:cNvSpPr txBox="1">
            <a:spLocks noChangeArrowheads="1"/>
          </p:cNvSpPr>
          <p:nvPr/>
        </p:nvSpPr>
        <p:spPr bwMode="auto">
          <a:xfrm>
            <a:off x="4283075" y="2054225"/>
            <a:ext cx="792163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3200" b="1" dirty="0"/>
              <a:t>С</a:t>
            </a:r>
            <a:r>
              <a:rPr lang="ru-RU" sz="3200" b="1" baseline="-25000" dirty="0"/>
              <a:t>1</a:t>
            </a:r>
            <a:endParaRPr lang="ru-RU" sz="3200" b="1" dirty="0"/>
          </a:p>
        </p:txBody>
      </p:sp>
      <p:sp>
        <p:nvSpPr>
          <p:cNvPr id="47123" name="Text Box 19"/>
          <p:cNvSpPr txBox="1">
            <a:spLocks noChangeArrowheads="1"/>
          </p:cNvSpPr>
          <p:nvPr/>
        </p:nvSpPr>
        <p:spPr bwMode="auto">
          <a:xfrm>
            <a:off x="3275013" y="3421063"/>
            <a:ext cx="792162" cy="579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3200" b="1" dirty="0"/>
              <a:t>D</a:t>
            </a:r>
            <a:r>
              <a:rPr lang="en-US" sz="3200" b="1" baseline="-25000" dirty="0"/>
              <a:t>1</a:t>
            </a:r>
            <a:endParaRPr lang="ru-RU" sz="3200" b="1" dirty="0"/>
          </a:p>
        </p:txBody>
      </p:sp>
      <p:sp>
        <p:nvSpPr>
          <p:cNvPr id="47124" name="Text Box 20"/>
          <p:cNvSpPr txBox="1">
            <a:spLocks noChangeArrowheads="1"/>
          </p:cNvSpPr>
          <p:nvPr/>
        </p:nvSpPr>
        <p:spPr bwMode="auto">
          <a:xfrm>
            <a:off x="3348038" y="5945188"/>
            <a:ext cx="792162" cy="579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3200" b="1" dirty="0"/>
              <a:t>D</a:t>
            </a:r>
            <a:endParaRPr lang="ru-RU" sz="3200" b="1" dirty="0"/>
          </a:p>
        </p:txBody>
      </p:sp>
      <p:sp>
        <p:nvSpPr>
          <p:cNvPr id="74752" name="Text Box 0"/>
          <p:cNvSpPr txBox="1">
            <a:spLocks noChangeArrowheads="1"/>
          </p:cNvSpPr>
          <p:nvPr/>
        </p:nvSpPr>
        <p:spPr bwMode="auto">
          <a:xfrm>
            <a:off x="1547813" y="4505325"/>
            <a:ext cx="792162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3200" b="1" dirty="0"/>
              <a:t>В</a:t>
            </a:r>
          </a:p>
        </p:txBody>
      </p:sp>
      <p:sp>
        <p:nvSpPr>
          <p:cNvPr id="74753" name="Text Box 1"/>
          <p:cNvSpPr txBox="1">
            <a:spLocks noChangeArrowheads="1"/>
          </p:cNvSpPr>
          <p:nvPr/>
        </p:nvSpPr>
        <p:spPr bwMode="auto">
          <a:xfrm>
            <a:off x="4500563" y="4794250"/>
            <a:ext cx="792162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FFFF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3200" b="1" dirty="0"/>
              <a:t>С</a:t>
            </a:r>
          </a:p>
        </p:txBody>
      </p:sp>
      <p:sp>
        <p:nvSpPr>
          <p:cNvPr id="74754" name="Line 2"/>
          <p:cNvSpPr>
            <a:spLocks noChangeShapeType="1"/>
          </p:cNvSpPr>
          <p:nvPr/>
        </p:nvSpPr>
        <p:spPr bwMode="auto">
          <a:xfrm flipV="1">
            <a:off x="1106969" y="2545691"/>
            <a:ext cx="3384550" cy="3384550"/>
          </a:xfrm>
          <a:prstGeom prst="line">
            <a:avLst/>
          </a:prstGeom>
          <a:noFill/>
          <a:ln w="57150">
            <a:solidFill>
              <a:srgbClr val="CC0066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sp>
        <p:nvSpPr>
          <p:cNvPr id="74755" name="Line 3"/>
          <p:cNvSpPr>
            <a:spLocks noChangeShapeType="1"/>
          </p:cNvSpPr>
          <p:nvPr/>
        </p:nvSpPr>
        <p:spPr bwMode="auto">
          <a:xfrm>
            <a:off x="971550" y="3568700"/>
            <a:ext cx="3384550" cy="1439863"/>
          </a:xfrm>
          <a:prstGeom prst="line">
            <a:avLst/>
          </a:prstGeom>
          <a:noFill/>
          <a:ln w="57150">
            <a:solidFill>
              <a:srgbClr val="CC0066"/>
            </a:solidFill>
            <a:prstDash val="dash"/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ru-RU"/>
          </a:p>
        </p:txBody>
      </p:sp>
      <p:grpSp>
        <p:nvGrpSpPr>
          <p:cNvPr id="74769" name="Group 17"/>
          <p:cNvGrpSpPr>
            <a:grpSpLocks/>
          </p:cNvGrpSpPr>
          <p:nvPr/>
        </p:nvGrpSpPr>
        <p:grpSpPr bwMode="auto">
          <a:xfrm>
            <a:off x="1042988" y="2636838"/>
            <a:ext cx="3313112" cy="3311525"/>
            <a:chOff x="1383" y="1480"/>
            <a:chExt cx="2087" cy="2086"/>
          </a:xfrm>
        </p:grpSpPr>
        <p:sp>
          <p:nvSpPr>
            <p:cNvPr id="74767" name="Line 15"/>
            <p:cNvSpPr>
              <a:spLocks noChangeShapeType="1"/>
            </p:cNvSpPr>
            <p:nvPr/>
          </p:nvSpPr>
          <p:spPr bwMode="auto">
            <a:xfrm flipV="1">
              <a:off x="1383" y="1480"/>
              <a:ext cx="1996" cy="543"/>
            </a:xfrm>
            <a:prstGeom prst="line">
              <a:avLst/>
            </a:prstGeom>
            <a:noFill/>
            <a:ln w="57150">
              <a:solidFill>
                <a:srgbClr val="CC0066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74768" name="Line 16"/>
            <p:cNvSpPr>
              <a:spLocks noChangeShapeType="1"/>
            </p:cNvSpPr>
            <p:nvPr/>
          </p:nvSpPr>
          <p:spPr bwMode="auto">
            <a:xfrm flipV="1">
              <a:off x="1383" y="3022"/>
              <a:ext cx="2087" cy="544"/>
            </a:xfrm>
            <a:prstGeom prst="line">
              <a:avLst/>
            </a:prstGeom>
            <a:noFill/>
            <a:ln w="57150">
              <a:solidFill>
                <a:srgbClr val="CC0066"/>
              </a:solidFill>
              <a:prstDash val="dash"/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74770" name="Group 18"/>
          <p:cNvGrpSpPr>
            <a:grpSpLocks/>
          </p:cNvGrpSpPr>
          <p:nvPr/>
        </p:nvGrpSpPr>
        <p:grpSpPr bwMode="auto">
          <a:xfrm>
            <a:off x="981728" y="2553378"/>
            <a:ext cx="3384550" cy="3457575"/>
            <a:chOff x="1338" y="1434"/>
            <a:chExt cx="2132" cy="2178"/>
          </a:xfrm>
        </p:grpSpPr>
        <p:sp>
          <p:nvSpPr>
            <p:cNvPr id="74756" name="Line 4"/>
            <p:cNvSpPr>
              <a:spLocks noChangeShapeType="1"/>
            </p:cNvSpPr>
            <p:nvPr/>
          </p:nvSpPr>
          <p:spPr bwMode="auto">
            <a:xfrm flipV="1">
              <a:off x="1338" y="2069"/>
              <a:ext cx="0" cy="1543"/>
            </a:xfrm>
            <a:prstGeom prst="line">
              <a:avLst/>
            </a:prstGeom>
            <a:noFill/>
            <a:ln w="57150">
              <a:solidFill>
                <a:srgbClr val="CC0066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ru-RU"/>
            </a:p>
          </p:txBody>
        </p:sp>
        <p:sp>
          <p:nvSpPr>
            <p:cNvPr id="74757" name="Line 5"/>
            <p:cNvSpPr>
              <a:spLocks noChangeShapeType="1"/>
            </p:cNvSpPr>
            <p:nvPr/>
          </p:nvSpPr>
          <p:spPr bwMode="auto">
            <a:xfrm flipV="1">
              <a:off x="3470" y="1434"/>
              <a:ext cx="0" cy="1543"/>
            </a:xfrm>
            <a:prstGeom prst="line">
              <a:avLst/>
            </a:prstGeom>
            <a:noFill/>
            <a:ln w="57150">
              <a:solidFill>
                <a:srgbClr val="CC0066"/>
              </a:solidFill>
              <a:round/>
              <a:headEnd/>
              <a:tailEnd/>
            </a:ln>
            <a:effectLst/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endParaRPr lang="ru-RU"/>
            </a:p>
          </p:txBody>
        </p:sp>
      </p:grpSp>
      <p:grpSp>
        <p:nvGrpSpPr>
          <p:cNvPr id="74766" name="Group 14"/>
          <p:cNvGrpSpPr>
            <a:grpSpLocks/>
          </p:cNvGrpSpPr>
          <p:nvPr/>
        </p:nvGrpSpPr>
        <p:grpSpPr bwMode="auto">
          <a:xfrm>
            <a:off x="898525" y="3425825"/>
            <a:ext cx="3600450" cy="1727200"/>
            <a:chOff x="1292" y="1979"/>
            <a:chExt cx="2268" cy="1088"/>
          </a:xfrm>
        </p:grpSpPr>
        <p:sp>
          <p:nvSpPr>
            <p:cNvPr id="74764" name="Oval 12"/>
            <p:cNvSpPr>
              <a:spLocks noChangeArrowheads="1"/>
            </p:cNvSpPr>
            <p:nvPr/>
          </p:nvSpPr>
          <p:spPr bwMode="auto">
            <a:xfrm>
              <a:off x="3424" y="2931"/>
              <a:ext cx="136" cy="136"/>
            </a:xfrm>
            <a:prstGeom prst="ellipse">
              <a:avLst/>
            </a:prstGeom>
            <a:solidFill>
              <a:srgbClr val="FF00FF"/>
            </a:solidFill>
            <a:ln w="9525">
              <a:solidFill>
                <a:srgbClr val="CC006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74765" name="Oval 13"/>
            <p:cNvSpPr>
              <a:spLocks noChangeArrowheads="1"/>
            </p:cNvSpPr>
            <p:nvPr/>
          </p:nvSpPr>
          <p:spPr bwMode="auto">
            <a:xfrm>
              <a:off x="1292" y="1979"/>
              <a:ext cx="136" cy="136"/>
            </a:xfrm>
            <a:prstGeom prst="ellipse">
              <a:avLst/>
            </a:prstGeom>
            <a:solidFill>
              <a:srgbClr val="FF00FF"/>
            </a:solidFill>
            <a:ln w="9525">
              <a:solidFill>
                <a:srgbClr val="CC006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</p:grpSp>
      <p:grpSp>
        <p:nvGrpSpPr>
          <p:cNvPr id="74763" name="Group 11"/>
          <p:cNvGrpSpPr>
            <a:grpSpLocks/>
          </p:cNvGrpSpPr>
          <p:nvPr/>
        </p:nvGrpSpPr>
        <p:grpSpPr bwMode="auto">
          <a:xfrm>
            <a:off x="898525" y="2489200"/>
            <a:ext cx="3529013" cy="3600450"/>
            <a:chOff x="1292" y="1389"/>
            <a:chExt cx="2223" cy="2268"/>
          </a:xfrm>
        </p:grpSpPr>
        <p:sp>
          <p:nvSpPr>
            <p:cNvPr id="74760" name="Oval 8"/>
            <p:cNvSpPr>
              <a:spLocks noChangeArrowheads="1"/>
            </p:cNvSpPr>
            <p:nvPr/>
          </p:nvSpPr>
          <p:spPr bwMode="auto">
            <a:xfrm>
              <a:off x="1292" y="3521"/>
              <a:ext cx="136" cy="136"/>
            </a:xfrm>
            <a:prstGeom prst="ellipse">
              <a:avLst/>
            </a:prstGeom>
            <a:solidFill>
              <a:srgbClr val="FF00FF"/>
            </a:solidFill>
            <a:ln w="9525">
              <a:solidFill>
                <a:srgbClr val="CC006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  <p:sp>
          <p:nvSpPr>
            <p:cNvPr id="74761" name="Oval 9"/>
            <p:cNvSpPr>
              <a:spLocks noChangeArrowheads="1"/>
            </p:cNvSpPr>
            <p:nvPr/>
          </p:nvSpPr>
          <p:spPr bwMode="auto">
            <a:xfrm>
              <a:off x="3379" y="1389"/>
              <a:ext cx="136" cy="136"/>
            </a:xfrm>
            <a:prstGeom prst="ellipse">
              <a:avLst/>
            </a:prstGeom>
            <a:solidFill>
              <a:srgbClr val="FF00FF"/>
            </a:solidFill>
            <a:ln w="9525">
              <a:solidFill>
                <a:srgbClr val="CC0066"/>
              </a:solidFill>
              <a:round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ru-RU"/>
            </a:p>
          </p:txBody>
        </p:sp>
      </p:grpSp>
      <p:sp>
        <p:nvSpPr>
          <p:cNvPr id="83970" name="Text Box 2"/>
          <p:cNvSpPr txBox="1">
            <a:spLocks noChangeArrowheads="1"/>
          </p:cNvSpPr>
          <p:nvPr/>
        </p:nvSpPr>
        <p:spPr bwMode="auto">
          <a:xfrm>
            <a:off x="4752975" y="2352675"/>
            <a:ext cx="4427538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3200" b="1" dirty="0"/>
              <a:t>1. Прямые А</a:t>
            </a:r>
            <a:r>
              <a:rPr lang="ru-RU" sz="3200" b="1" baseline="-25000" dirty="0"/>
              <a:t>1</a:t>
            </a:r>
            <a:r>
              <a:rPr lang="ru-RU" sz="3200" b="1" dirty="0"/>
              <a:t>С</a:t>
            </a:r>
            <a:r>
              <a:rPr lang="ru-RU" sz="3200" b="1" baseline="-25000" dirty="0"/>
              <a:t>1</a:t>
            </a:r>
            <a:r>
              <a:rPr lang="ru-RU" sz="3200" b="1" dirty="0"/>
              <a:t> и АС</a:t>
            </a:r>
          </a:p>
        </p:txBody>
      </p:sp>
      <p:sp>
        <p:nvSpPr>
          <p:cNvPr id="83971" name="Text Box 3"/>
          <p:cNvSpPr txBox="1">
            <a:spLocks noChangeArrowheads="1"/>
          </p:cNvSpPr>
          <p:nvPr/>
        </p:nvSpPr>
        <p:spPr bwMode="auto">
          <a:xfrm>
            <a:off x="4752975" y="3216275"/>
            <a:ext cx="4427538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3200" b="1" dirty="0"/>
              <a:t>2. Прямые АА</a:t>
            </a:r>
            <a:r>
              <a:rPr lang="ru-RU" sz="3200" b="1" baseline="-25000" dirty="0"/>
              <a:t>1</a:t>
            </a:r>
            <a:r>
              <a:rPr lang="ru-RU" sz="3200" b="1" dirty="0"/>
              <a:t> и СС</a:t>
            </a:r>
            <a:r>
              <a:rPr lang="ru-RU" sz="3200" b="1" baseline="-25000" dirty="0"/>
              <a:t>1</a:t>
            </a:r>
            <a:endParaRPr lang="ru-RU" sz="3200" b="1" dirty="0"/>
          </a:p>
        </p:txBody>
      </p:sp>
      <p:sp>
        <p:nvSpPr>
          <p:cNvPr id="83972" name="Text Box 4"/>
          <p:cNvSpPr txBox="1">
            <a:spLocks noChangeArrowheads="1"/>
          </p:cNvSpPr>
          <p:nvPr/>
        </p:nvSpPr>
        <p:spPr bwMode="auto">
          <a:xfrm>
            <a:off x="5184775" y="4079875"/>
            <a:ext cx="3995738" cy="579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ru-RU" sz="3200" b="1" u="sng" dirty="0"/>
              <a:t>АА</a:t>
            </a:r>
            <a:r>
              <a:rPr lang="ru-RU" sz="3200" b="1" u="sng" baseline="-25000" dirty="0"/>
              <a:t>1</a:t>
            </a:r>
            <a:r>
              <a:rPr lang="ru-RU" sz="3200" b="1" u="sng" dirty="0"/>
              <a:t>С</a:t>
            </a:r>
            <a:r>
              <a:rPr lang="ru-RU" sz="3200" b="1" u="sng" baseline="-25000" dirty="0"/>
              <a:t>1</a:t>
            </a:r>
            <a:r>
              <a:rPr lang="ru-RU" sz="3200" b="1" u="sng" dirty="0"/>
              <a:t>С - сечение</a:t>
            </a:r>
          </a:p>
        </p:txBody>
      </p:sp>
      <p:sp>
        <p:nvSpPr>
          <p:cNvPr id="396288" name="Text Box 1024"/>
          <p:cNvSpPr txBox="1">
            <a:spLocks noChangeArrowheads="1"/>
          </p:cNvSpPr>
          <p:nvPr/>
        </p:nvSpPr>
        <p:spPr bwMode="auto">
          <a:xfrm>
            <a:off x="6300788" y="4868863"/>
            <a:ext cx="1223962" cy="1311275"/>
          </a:xfrm>
          <a:prstGeom prst="rect">
            <a:avLst/>
          </a:prstGeom>
          <a:gradFill rotWithShape="1">
            <a:gsLst>
              <a:gs pos="0">
                <a:srgbClr val="FF99FF"/>
              </a:gs>
              <a:gs pos="50000">
                <a:srgbClr val="FF99FF">
                  <a:gamma/>
                  <a:tint val="27451"/>
                  <a:invGamma/>
                </a:srgbClr>
              </a:gs>
              <a:gs pos="100000">
                <a:srgbClr val="FF99FF"/>
              </a:gs>
            </a:gsLst>
            <a:lin ang="0" scaled="1"/>
          </a:gra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8000" b="1">
                <a:solidFill>
                  <a:srgbClr val="CC0000"/>
                </a:solidFill>
                <a:latin typeface="Times New Roman" pitchFamily="18" charset="0"/>
              </a:rPr>
              <a:t>?</a:t>
            </a:r>
          </a:p>
        </p:txBody>
      </p:sp>
      <p:sp>
        <p:nvSpPr>
          <p:cNvPr id="396289" name="Text Box 1025"/>
          <p:cNvSpPr txBox="1">
            <a:spLocks noChangeArrowheads="1"/>
          </p:cNvSpPr>
          <p:nvPr/>
        </p:nvSpPr>
        <p:spPr bwMode="auto">
          <a:xfrm>
            <a:off x="5508625" y="6308725"/>
            <a:ext cx="2881313" cy="488950"/>
          </a:xfrm>
          <a:prstGeom prst="rect">
            <a:avLst/>
          </a:prstGeom>
          <a:solidFill>
            <a:srgbClr val="FFFF00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ru-RU" sz="2600" b="1"/>
              <a:t>(следствие 2)</a:t>
            </a:r>
          </a:p>
        </p:txBody>
      </p:sp>
    </p:spTree>
    <p:extLst>
      <p:ext uri="{BB962C8B-B14F-4D97-AF65-F5344CB8AC3E}">
        <p14:creationId xmlns:p14="http://schemas.microsoft.com/office/powerpoint/2010/main" val="170551735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7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747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9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7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12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7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" dur="500"/>
                                        <p:tgtEl>
                                          <p:spTgt spid="747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 nodeType="afterGroup">
                            <p:stCondLst>
                              <p:cond delay="1000"/>
                            </p:stCondLst>
                            <p:childTnLst>
                              <p:par>
                                <p:cTn id="16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7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 nodeType="clickPar">
                      <p:stCondLst>
                        <p:cond delay="indefinite"/>
                      </p:stCondLst>
                      <p:childTnLst>
                        <p:par>
                          <p:cTn id="19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7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747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24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9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6" dur="500"/>
                                        <p:tgtEl>
                                          <p:spTgt spid="839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7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7477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3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9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5" dur="500"/>
                                        <p:tgtEl>
                                          <p:spTgt spid="839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 nodeType="clickPar">
                      <p:stCondLst>
                        <p:cond delay="indefinite"/>
                      </p:stCondLst>
                      <p:childTnLst>
                        <p:par>
                          <p:cTn id="37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8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7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40" dur="500"/>
                                        <p:tgtEl>
                                          <p:spTgt spid="7477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 nodeType="afterGroup">
                            <p:stCondLst>
                              <p:cond delay="500"/>
                            </p:stCondLst>
                            <p:childTnLst>
                              <p:par>
                                <p:cTn id="42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9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4" dur="500"/>
                                        <p:tgtEl>
                                          <p:spTgt spid="8397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62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9628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9628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 nodeType="clickPar">
                      <p:stCondLst>
                        <p:cond delay="indefinite"/>
                      </p:stCondLst>
                      <p:childTnLst>
                        <p:par>
                          <p:cTn id="5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3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62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5" dur="500"/>
                                        <p:tgtEl>
                                          <p:spTgt spid="3962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4771" grpId="0" animBg="1"/>
      <p:bldP spid="74754" grpId="0" animBg="1"/>
      <p:bldP spid="74755" grpId="0" animBg="1"/>
      <p:bldP spid="83970" grpId="0"/>
      <p:bldP spid="83971" grpId="0"/>
      <p:bldP spid="83972" grpId="0"/>
      <p:bldP spid="396288" grpId="0" animBg="1"/>
      <p:bldP spid="396289" grpId="0" animBg="1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40</Words>
  <Application>Microsoft Office PowerPoint</Application>
  <PresentationFormat>Экран (4:3)</PresentationFormat>
  <Paragraphs>14</Paragraphs>
  <Slides>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Тема Office</vt:lpstr>
      <vt:lpstr>Презентация PowerPoint</vt:lpstr>
    </vt:vector>
  </TitlesOfParts>
  <Company>SPecialiST RePack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Наталья</dc:creator>
  <cp:lastModifiedBy>Наталья</cp:lastModifiedBy>
  <cp:revision>1</cp:revision>
  <dcterms:created xsi:type="dcterms:W3CDTF">2016-09-25T06:49:48Z</dcterms:created>
  <dcterms:modified xsi:type="dcterms:W3CDTF">2016-09-25T06:50:05Z</dcterms:modified>
</cp:coreProperties>
</file>

<file path=docProps/thumbnail.jpeg>
</file>