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4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6CC7-79F8-43E9-98B1-8C4FEF0E19F1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D3AE-385F-45BB-B6EA-D1682A053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91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6CC7-79F8-43E9-98B1-8C4FEF0E19F1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D3AE-385F-45BB-B6EA-D1682A053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351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6CC7-79F8-43E9-98B1-8C4FEF0E19F1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D3AE-385F-45BB-B6EA-D1682A053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405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6CC7-79F8-43E9-98B1-8C4FEF0E19F1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D3AE-385F-45BB-B6EA-D1682A053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07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6CC7-79F8-43E9-98B1-8C4FEF0E19F1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D3AE-385F-45BB-B6EA-D1682A053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760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6CC7-79F8-43E9-98B1-8C4FEF0E19F1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D3AE-385F-45BB-B6EA-D1682A053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988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6CC7-79F8-43E9-98B1-8C4FEF0E19F1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D3AE-385F-45BB-B6EA-D1682A053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466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6CC7-79F8-43E9-98B1-8C4FEF0E19F1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D3AE-385F-45BB-B6EA-D1682A053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79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6CC7-79F8-43E9-98B1-8C4FEF0E19F1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D3AE-385F-45BB-B6EA-D1682A053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818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6CC7-79F8-43E9-98B1-8C4FEF0E19F1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D3AE-385F-45BB-B6EA-D1682A053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503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6CC7-79F8-43E9-98B1-8C4FEF0E19F1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D3AE-385F-45BB-B6EA-D1682A053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49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D6CC7-79F8-43E9-98B1-8C4FEF0E19F1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4D3AE-385F-45BB-B6EA-D1682A053E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946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3043" name="Group 3"/>
          <p:cNvGrpSpPr>
            <a:grpSpLocks/>
          </p:cNvGrpSpPr>
          <p:nvPr/>
        </p:nvGrpSpPr>
        <p:grpSpPr bwMode="auto">
          <a:xfrm>
            <a:off x="900113" y="2636838"/>
            <a:ext cx="3382962" cy="3529012"/>
            <a:chOff x="567" y="1661"/>
            <a:chExt cx="2131" cy="2223"/>
          </a:xfrm>
        </p:grpSpPr>
        <p:sp>
          <p:nvSpPr>
            <p:cNvPr id="343041" name="Freeform 1"/>
            <p:cNvSpPr>
              <a:spLocks/>
            </p:cNvSpPr>
            <p:nvPr/>
          </p:nvSpPr>
          <p:spPr bwMode="auto">
            <a:xfrm>
              <a:off x="2018" y="1661"/>
              <a:ext cx="680" cy="2223"/>
            </a:xfrm>
            <a:custGeom>
              <a:avLst/>
              <a:gdLst>
                <a:gd name="T0" fmla="*/ 0 w 680"/>
                <a:gd name="T1" fmla="*/ 2223 h 2223"/>
                <a:gd name="T2" fmla="*/ 0 w 680"/>
                <a:gd name="T3" fmla="*/ 680 h 2223"/>
                <a:gd name="T4" fmla="*/ 680 w 680"/>
                <a:gd name="T5" fmla="*/ 0 h 2223"/>
                <a:gd name="T6" fmla="*/ 680 w 680"/>
                <a:gd name="T7" fmla="*/ 1588 h 2223"/>
                <a:gd name="T8" fmla="*/ 0 w 680"/>
                <a:gd name="T9" fmla="*/ 2223 h 2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2223">
                  <a:moveTo>
                    <a:pt x="0" y="2223"/>
                  </a:moveTo>
                  <a:lnTo>
                    <a:pt x="0" y="680"/>
                  </a:lnTo>
                  <a:lnTo>
                    <a:pt x="680" y="0"/>
                  </a:lnTo>
                  <a:lnTo>
                    <a:pt x="680" y="1588"/>
                  </a:lnTo>
                  <a:lnTo>
                    <a:pt x="0" y="2223"/>
                  </a:lnTo>
                  <a:close/>
                </a:path>
              </a:pathLst>
            </a:custGeom>
            <a:solidFill>
              <a:srgbClr val="FFFF00">
                <a:alpha val="46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3040" name="Freeform 0"/>
            <p:cNvSpPr>
              <a:spLocks/>
            </p:cNvSpPr>
            <p:nvPr/>
          </p:nvSpPr>
          <p:spPr bwMode="auto">
            <a:xfrm>
              <a:off x="567" y="1661"/>
              <a:ext cx="680" cy="2223"/>
            </a:xfrm>
            <a:custGeom>
              <a:avLst/>
              <a:gdLst>
                <a:gd name="T0" fmla="*/ 0 w 680"/>
                <a:gd name="T1" fmla="*/ 2223 h 2223"/>
                <a:gd name="T2" fmla="*/ 0 w 680"/>
                <a:gd name="T3" fmla="*/ 680 h 2223"/>
                <a:gd name="T4" fmla="*/ 680 w 680"/>
                <a:gd name="T5" fmla="*/ 0 h 2223"/>
                <a:gd name="T6" fmla="*/ 680 w 680"/>
                <a:gd name="T7" fmla="*/ 1588 h 2223"/>
                <a:gd name="T8" fmla="*/ 0 w 680"/>
                <a:gd name="T9" fmla="*/ 2223 h 2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2223">
                  <a:moveTo>
                    <a:pt x="0" y="2223"/>
                  </a:moveTo>
                  <a:lnTo>
                    <a:pt x="0" y="680"/>
                  </a:lnTo>
                  <a:lnTo>
                    <a:pt x="680" y="0"/>
                  </a:lnTo>
                  <a:lnTo>
                    <a:pt x="680" y="1588"/>
                  </a:lnTo>
                  <a:lnTo>
                    <a:pt x="0" y="2223"/>
                  </a:lnTo>
                  <a:close/>
                </a:path>
              </a:pathLst>
            </a:custGeom>
            <a:solidFill>
              <a:srgbClr val="FFFF00">
                <a:alpha val="46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7829" name="Freeform 5"/>
          <p:cNvSpPr>
            <a:spLocks/>
          </p:cNvSpPr>
          <p:nvPr/>
        </p:nvSpPr>
        <p:spPr bwMode="auto">
          <a:xfrm>
            <a:off x="904875" y="2702389"/>
            <a:ext cx="3378200" cy="2222500"/>
          </a:xfrm>
          <a:custGeom>
            <a:avLst/>
            <a:gdLst>
              <a:gd name="T0" fmla="*/ 0 w 2128"/>
              <a:gd name="T1" fmla="*/ 640 h 1400"/>
              <a:gd name="T2" fmla="*/ 1488 w 2128"/>
              <a:gd name="T3" fmla="*/ 1400 h 1400"/>
              <a:gd name="T4" fmla="*/ 2128 w 2128"/>
              <a:gd name="T5" fmla="*/ 744 h 1400"/>
              <a:gd name="T6" fmla="*/ 688 w 2128"/>
              <a:gd name="T7" fmla="*/ 0 h 1400"/>
              <a:gd name="T8" fmla="*/ 0 w 2128"/>
              <a:gd name="T9" fmla="*/ 640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8" h="1400">
                <a:moveTo>
                  <a:pt x="0" y="640"/>
                </a:moveTo>
                <a:lnTo>
                  <a:pt x="1488" y="1400"/>
                </a:lnTo>
                <a:lnTo>
                  <a:pt x="2128" y="744"/>
                </a:lnTo>
                <a:lnTo>
                  <a:pt x="688" y="0"/>
                </a:lnTo>
                <a:lnTo>
                  <a:pt x="0" y="640"/>
                </a:lnTo>
                <a:close/>
              </a:path>
            </a:pathLst>
          </a:custGeom>
          <a:gradFill rotWithShape="1">
            <a:gsLst>
              <a:gs pos="0">
                <a:srgbClr val="FFCC00"/>
              </a:gs>
              <a:gs pos="50000">
                <a:srgbClr val="FF6600"/>
              </a:gs>
              <a:gs pos="100000">
                <a:srgbClr val="FFCC00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911225" y="3711575"/>
            <a:ext cx="2301875" cy="24511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1979613" y="2705100"/>
            <a:ext cx="2301875" cy="2451100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782" name="Line 6"/>
          <p:cNvSpPr>
            <a:spLocks noChangeShapeType="1"/>
          </p:cNvSpPr>
          <p:nvPr/>
        </p:nvSpPr>
        <p:spPr bwMode="auto">
          <a:xfrm flipV="1">
            <a:off x="900113" y="2705100"/>
            <a:ext cx="107950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783" name="Line 7"/>
          <p:cNvSpPr>
            <a:spLocks noChangeShapeType="1"/>
          </p:cNvSpPr>
          <p:nvPr/>
        </p:nvSpPr>
        <p:spPr bwMode="auto">
          <a:xfrm flipV="1">
            <a:off x="3203575" y="2705100"/>
            <a:ext cx="107950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784" name="Line 8"/>
          <p:cNvSpPr>
            <a:spLocks noChangeShapeType="1"/>
          </p:cNvSpPr>
          <p:nvPr/>
        </p:nvSpPr>
        <p:spPr bwMode="auto">
          <a:xfrm flipV="1">
            <a:off x="900113" y="5153025"/>
            <a:ext cx="1079500" cy="100806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785" name="Line 9"/>
          <p:cNvSpPr>
            <a:spLocks noChangeShapeType="1"/>
          </p:cNvSpPr>
          <p:nvPr/>
        </p:nvSpPr>
        <p:spPr bwMode="auto">
          <a:xfrm flipV="1">
            <a:off x="3203575" y="5153025"/>
            <a:ext cx="107950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786" name="Line 10"/>
          <p:cNvSpPr>
            <a:spLocks noChangeShapeType="1"/>
          </p:cNvSpPr>
          <p:nvPr/>
        </p:nvSpPr>
        <p:spPr bwMode="auto">
          <a:xfrm>
            <a:off x="1979613" y="2705100"/>
            <a:ext cx="2305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787" name="Line 11"/>
          <p:cNvSpPr>
            <a:spLocks noChangeShapeType="1"/>
          </p:cNvSpPr>
          <p:nvPr/>
        </p:nvSpPr>
        <p:spPr bwMode="auto">
          <a:xfrm>
            <a:off x="4284663" y="2778125"/>
            <a:ext cx="0" cy="2374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788" name="Text Box 12"/>
          <p:cNvSpPr txBox="1">
            <a:spLocks noChangeArrowheads="1"/>
          </p:cNvSpPr>
          <p:nvPr/>
        </p:nvSpPr>
        <p:spPr bwMode="auto">
          <a:xfrm>
            <a:off x="468313" y="6089650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ysClr val="windowText" lastClr="000000"/>
                </a:solidFill>
              </a:rPr>
              <a:t>А</a:t>
            </a:r>
          </a:p>
        </p:txBody>
      </p:sp>
      <p:sp>
        <p:nvSpPr>
          <p:cNvPr id="75789" name="Text Box 13"/>
          <p:cNvSpPr txBox="1">
            <a:spLocks noChangeArrowheads="1"/>
          </p:cNvSpPr>
          <p:nvPr/>
        </p:nvSpPr>
        <p:spPr bwMode="auto">
          <a:xfrm>
            <a:off x="323850" y="3497263"/>
            <a:ext cx="7921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ysClr val="windowText" lastClr="000000"/>
                </a:solidFill>
              </a:rPr>
              <a:t>А</a:t>
            </a:r>
            <a:r>
              <a:rPr lang="ru-RU" sz="3200" b="1" baseline="-25000" dirty="0">
                <a:solidFill>
                  <a:sysClr val="windowText" lastClr="000000"/>
                </a:solidFill>
              </a:rPr>
              <a:t>1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5790" name="Text Box 14"/>
          <p:cNvSpPr txBox="1">
            <a:spLocks noChangeArrowheads="1"/>
          </p:cNvSpPr>
          <p:nvPr/>
        </p:nvSpPr>
        <p:spPr bwMode="auto">
          <a:xfrm>
            <a:off x="3205163" y="3573463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ysClr val="windowText" lastClr="000000"/>
                </a:solidFill>
              </a:rPr>
              <a:t>В</a:t>
            </a:r>
            <a:r>
              <a:rPr lang="ru-RU" sz="3200" b="1" baseline="-25000" dirty="0">
                <a:solidFill>
                  <a:sysClr val="windowText" lastClr="000000"/>
                </a:solidFill>
              </a:rPr>
              <a:t>1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5791" name="Text Box 15"/>
          <p:cNvSpPr txBox="1">
            <a:spLocks noChangeArrowheads="1"/>
          </p:cNvSpPr>
          <p:nvPr/>
        </p:nvSpPr>
        <p:spPr bwMode="auto">
          <a:xfrm>
            <a:off x="4211638" y="2201863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ysClr val="windowText" lastClr="000000"/>
                </a:solidFill>
              </a:rPr>
              <a:t>С</a:t>
            </a:r>
            <a:r>
              <a:rPr lang="ru-RU" sz="3200" b="1" baseline="-25000" dirty="0">
                <a:solidFill>
                  <a:sysClr val="windowText" lastClr="000000"/>
                </a:solidFill>
              </a:rPr>
              <a:t>1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5792" name="Text Box 16"/>
          <p:cNvSpPr txBox="1">
            <a:spLocks noChangeArrowheads="1"/>
          </p:cNvSpPr>
          <p:nvPr/>
        </p:nvSpPr>
        <p:spPr bwMode="auto">
          <a:xfrm>
            <a:off x="1549400" y="2060575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ysClr val="windowText" lastClr="000000"/>
                </a:solidFill>
              </a:rPr>
              <a:t>D</a:t>
            </a:r>
            <a:r>
              <a:rPr lang="en-US" sz="3200" b="1" baseline="-25000" dirty="0">
                <a:solidFill>
                  <a:sysClr val="windowText" lastClr="000000"/>
                </a:solidFill>
              </a:rPr>
              <a:t>1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5793" name="Text Box 17"/>
          <p:cNvSpPr txBox="1">
            <a:spLocks noChangeArrowheads="1"/>
          </p:cNvSpPr>
          <p:nvPr/>
        </p:nvSpPr>
        <p:spPr bwMode="auto">
          <a:xfrm>
            <a:off x="1476375" y="4721225"/>
            <a:ext cx="792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ysClr val="windowText" lastClr="000000"/>
                </a:solidFill>
              </a:rPr>
              <a:t>D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4356100" y="4721225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С</a:t>
            </a:r>
          </a:p>
        </p:txBody>
      </p:sp>
      <p:sp>
        <p:nvSpPr>
          <p:cNvPr id="75796" name="Rectangle 20"/>
          <p:cNvSpPr>
            <a:spLocks noChangeArrowheads="1"/>
          </p:cNvSpPr>
          <p:nvPr/>
        </p:nvSpPr>
        <p:spPr bwMode="auto">
          <a:xfrm>
            <a:off x="-36513" y="479316"/>
            <a:ext cx="91455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b="1" dirty="0" smtClean="0"/>
              <a:t>N4. </a:t>
            </a:r>
            <a:r>
              <a:rPr lang="ru-RU" b="1" dirty="0"/>
              <a:t>Определите вид сечения куба </a:t>
            </a:r>
            <a:r>
              <a:rPr lang="ru-RU" b="1" i="1" dirty="0"/>
              <a:t>АВСДА</a:t>
            </a:r>
            <a:r>
              <a:rPr lang="ru-RU" b="1" i="1" baseline="-25000" dirty="0"/>
              <a:t>1</a:t>
            </a:r>
            <a:r>
              <a:rPr lang="ru-RU" b="1" i="1" dirty="0"/>
              <a:t>В</a:t>
            </a:r>
            <a:r>
              <a:rPr lang="ru-RU" b="1" i="1" baseline="-25000" dirty="0"/>
              <a:t>1</a:t>
            </a:r>
            <a:r>
              <a:rPr lang="ru-RU" b="1" i="1" dirty="0"/>
              <a:t>С</a:t>
            </a:r>
            <a:r>
              <a:rPr lang="ru-RU" b="1" i="1" baseline="-25000" dirty="0"/>
              <a:t>1</a:t>
            </a:r>
            <a:r>
              <a:rPr lang="ru-RU" b="1" i="1" dirty="0"/>
              <a:t>Д</a:t>
            </a:r>
            <a:r>
              <a:rPr lang="ru-RU" b="1" i="1" baseline="-25000" dirty="0"/>
              <a:t>1</a:t>
            </a:r>
            <a:r>
              <a:rPr lang="ru-RU" b="1" dirty="0"/>
              <a:t> плоскостью, проходящей через ребро </a:t>
            </a:r>
            <a:r>
              <a:rPr lang="ru-RU" b="1" i="1" dirty="0"/>
              <a:t>А</a:t>
            </a:r>
            <a:r>
              <a:rPr lang="ru-RU" b="1" i="1" baseline="-25000" dirty="0"/>
              <a:t>1</a:t>
            </a:r>
            <a:r>
              <a:rPr lang="ru-RU" b="1" i="1" dirty="0"/>
              <a:t>Д</a:t>
            </a:r>
            <a:r>
              <a:rPr lang="ru-RU" b="1" i="1" baseline="-25000" dirty="0"/>
              <a:t>1</a:t>
            </a:r>
            <a:r>
              <a:rPr lang="ru-RU" b="1" dirty="0"/>
              <a:t> и середину ребра </a:t>
            </a:r>
            <a:r>
              <a:rPr lang="ru-RU" b="1" i="1" dirty="0"/>
              <a:t>ВВ</a:t>
            </a:r>
            <a:r>
              <a:rPr lang="ru-RU" b="1" i="1" baseline="-25000" dirty="0"/>
              <a:t>1</a:t>
            </a:r>
            <a:r>
              <a:rPr lang="ru-RU" b="1" dirty="0"/>
              <a:t>.</a:t>
            </a:r>
          </a:p>
        </p:txBody>
      </p:sp>
      <p:sp>
        <p:nvSpPr>
          <p:cNvPr id="75797" name="Line 21"/>
          <p:cNvSpPr>
            <a:spLocks noChangeShapeType="1"/>
          </p:cNvSpPr>
          <p:nvPr/>
        </p:nvSpPr>
        <p:spPr bwMode="auto">
          <a:xfrm flipV="1">
            <a:off x="898526" y="2699536"/>
            <a:ext cx="1081087" cy="10080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799" name="Text Box 23"/>
          <p:cNvSpPr txBox="1">
            <a:spLocks noChangeArrowheads="1"/>
          </p:cNvSpPr>
          <p:nvPr/>
        </p:nvSpPr>
        <p:spPr bwMode="auto">
          <a:xfrm>
            <a:off x="3132138" y="6092825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ysClr val="windowText" lastClr="000000"/>
                </a:solidFill>
              </a:rPr>
              <a:t>В</a:t>
            </a:r>
          </a:p>
        </p:txBody>
      </p:sp>
      <p:sp>
        <p:nvSpPr>
          <p:cNvPr id="77824" name="Line 0"/>
          <p:cNvSpPr>
            <a:spLocks noChangeShapeType="1"/>
          </p:cNvSpPr>
          <p:nvPr/>
        </p:nvSpPr>
        <p:spPr bwMode="auto">
          <a:xfrm>
            <a:off x="1981200" y="2708275"/>
            <a:ext cx="2376488" cy="12255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7825" name="Line 1"/>
          <p:cNvSpPr>
            <a:spLocks noChangeShapeType="1"/>
          </p:cNvSpPr>
          <p:nvPr/>
        </p:nvSpPr>
        <p:spPr bwMode="auto">
          <a:xfrm>
            <a:off x="900113" y="3716338"/>
            <a:ext cx="2376487" cy="12255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7826" name="Line 2"/>
          <p:cNvSpPr>
            <a:spLocks noChangeShapeType="1"/>
          </p:cNvSpPr>
          <p:nvPr/>
        </p:nvSpPr>
        <p:spPr bwMode="auto">
          <a:xfrm flipV="1">
            <a:off x="3276600" y="3933825"/>
            <a:ext cx="936625" cy="10080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43042" name="Group 2"/>
          <p:cNvGrpSpPr>
            <a:grpSpLocks/>
          </p:cNvGrpSpPr>
          <p:nvPr/>
        </p:nvGrpSpPr>
        <p:grpSpPr bwMode="auto">
          <a:xfrm>
            <a:off x="2413000" y="4797425"/>
            <a:ext cx="935038" cy="723900"/>
            <a:chOff x="1520" y="3022"/>
            <a:chExt cx="589" cy="456"/>
          </a:xfrm>
        </p:grpSpPr>
        <p:sp>
          <p:nvSpPr>
            <p:cNvPr id="75794" name="Text Box 18"/>
            <p:cNvSpPr txBox="1">
              <a:spLocks noChangeArrowheads="1"/>
            </p:cNvSpPr>
            <p:nvPr/>
          </p:nvSpPr>
          <p:spPr bwMode="auto">
            <a:xfrm>
              <a:off x="1520" y="3113"/>
              <a:ext cx="49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solidFill>
                    <a:srgbClr val="FF0000"/>
                  </a:solidFill>
                </a:rPr>
                <a:t>М</a:t>
              </a:r>
            </a:p>
          </p:txBody>
        </p:sp>
        <p:sp>
          <p:nvSpPr>
            <p:cNvPr id="75798" name="Oval 22"/>
            <p:cNvSpPr>
              <a:spLocks noChangeArrowheads="1"/>
            </p:cNvSpPr>
            <p:nvPr/>
          </p:nvSpPr>
          <p:spPr bwMode="auto">
            <a:xfrm>
              <a:off x="1973" y="3022"/>
              <a:ext cx="136" cy="136"/>
            </a:xfrm>
            <a:prstGeom prst="ellipse">
              <a:avLst/>
            </a:prstGeom>
            <a:solidFill>
              <a:srgbClr val="FF66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43044" name="Group 4"/>
          <p:cNvGrpSpPr>
            <a:grpSpLocks/>
          </p:cNvGrpSpPr>
          <p:nvPr/>
        </p:nvGrpSpPr>
        <p:grpSpPr bwMode="auto">
          <a:xfrm>
            <a:off x="4140200" y="3357563"/>
            <a:ext cx="1009650" cy="647700"/>
            <a:chOff x="2608" y="2115"/>
            <a:chExt cx="636" cy="408"/>
          </a:xfrm>
        </p:grpSpPr>
        <p:sp>
          <p:nvSpPr>
            <p:cNvPr id="77828" name="Oval 4"/>
            <p:cNvSpPr>
              <a:spLocks noChangeArrowheads="1"/>
            </p:cNvSpPr>
            <p:nvPr/>
          </p:nvSpPr>
          <p:spPr bwMode="auto">
            <a:xfrm>
              <a:off x="2608" y="2387"/>
              <a:ext cx="136" cy="136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7831" name="Text Box 7"/>
            <p:cNvSpPr txBox="1">
              <a:spLocks noChangeArrowheads="1"/>
            </p:cNvSpPr>
            <p:nvPr/>
          </p:nvSpPr>
          <p:spPr bwMode="auto">
            <a:xfrm>
              <a:off x="2745" y="2115"/>
              <a:ext cx="499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solidFill>
                    <a:srgbClr val="FF0000"/>
                  </a:solidFill>
                </a:rPr>
                <a:t>К</a:t>
              </a:r>
            </a:p>
          </p:txBody>
        </p:sp>
      </p:grp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5003800" y="1844675"/>
            <a:ext cx="39957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1. Прямая А</a:t>
            </a:r>
            <a:r>
              <a:rPr lang="ru-RU" sz="3200" b="1" baseline="-25000" dirty="0"/>
              <a:t>1</a:t>
            </a:r>
            <a:r>
              <a:rPr lang="ru-RU" sz="3200" b="1" dirty="0"/>
              <a:t>М</a:t>
            </a:r>
          </a:p>
        </p:txBody>
      </p:sp>
      <p:sp>
        <p:nvSpPr>
          <p:cNvPr id="77834" name="Text Box 10"/>
          <p:cNvSpPr txBox="1">
            <a:spLocks noChangeArrowheads="1"/>
          </p:cNvSpPr>
          <p:nvPr/>
        </p:nvSpPr>
        <p:spPr bwMode="auto">
          <a:xfrm>
            <a:off x="5003800" y="3284538"/>
            <a:ext cx="39957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3</a:t>
            </a:r>
            <a:r>
              <a:rPr lang="ru-RU" sz="3200" b="1" dirty="0"/>
              <a:t>. Прямая </a:t>
            </a:r>
            <a:r>
              <a:rPr lang="en-US" sz="3200" b="1" dirty="0"/>
              <a:t>D</a:t>
            </a:r>
            <a:r>
              <a:rPr lang="en-US" sz="3200" b="1" baseline="-25000" dirty="0"/>
              <a:t>1</a:t>
            </a:r>
            <a:r>
              <a:rPr lang="en-US" sz="3200" b="1" dirty="0"/>
              <a:t>K</a:t>
            </a:r>
            <a:endParaRPr lang="ru-RU" sz="3200" b="1" dirty="0"/>
          </a:p>
        </p:txBody>
      </p:sp>
      <p:grpSp>
        <p:nvGrpSpPr>
          <p:cNvPr id="77840" name="Group 16"/>
          <p:cNvGrpSpPr>
            <a:grpSpLocks/>
          </p:cNvGrpSpPr>
          <p:nvPr/>
        </p:nvGrpSpPr>
        <p:grpSpPr bwMode="auto">
          <a:xfrm>
            <a:off x="5003800" y="2562225"/>
            <a:ext cx="4176713" cy="582613"/>
            <a:chOff x="3152" y="1614"/>
            <a:chExt cx="2631" cy="367"/>
          </a:xfrm>
        </p:grpSpPr>
        <p:sp>
          <p:nvSpPr>
            <p:cNvPr id="77833" name="Text Box 9"/>
            <p:cNvSpPr txBox="1">
              <a:spLocks noChangeArrowheads="1"/>
            </p:cNvSpPr>
            <p:nvPr/>
          </p:nvSpPr>
          <p:spPr bwMode="auto">
            <a:xfrm>
              <a:off x="3152" y="1616"/>
              <a:ext cx="2517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200" b="1" dirty="0"/>
                <a:t>2</a:t>
              </a:r>
              <a:r>
                <a:rPr lang="ru-RU" sz="3200" b="1" dirty="0"/>
                <a:t>. Прямая МК  </a:t>
              </a:r>
            </a:p>
          </p:txBody>
        </p:sp>
        <p:sp>
          <p:nvSpPr>
            <p:cNvPr id="77835" name="Line 11"/>
            <p:cNvSpPr>
              <a:spLocks noChangeShapeType="1"/>
            </p:cNvSpPr>
            <p:nvPr/>
          </p:nvSpPr>
          <p:spPr bwMode="auto">
            <a:xfrm flipH="1">
              <a:off x="5012" y="1661"/>
              <a:ext cx="0" cy="22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836" name="Line 12"/>
            <p:cNvSpPr>
              <a:spLocks noChangeShapeType="1"/>
            </p:cNvSpPr>
            <p:nvPr/>
          </p:nvSpPr>
          <p:spPr bwMode="auto">
            <a:xfrm flipH="1">
              <a:off x="5058" y="1661"/>
              <a:ext cx="0" cy="22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838" name="Text Box 14"/>
            <p:cNvSpPr txBox="1">
              <a:spLocks noChangeArrowheads="1"/>
            </p:cNvSpPr>
            <p:nvPr/>
          </p:nvSpPr>
          <p:spPr bwMode="auto">
            <a:xfrm>
              <a:off x="5057" y="1614"/>
              <a:ext cx="72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200" b="1" dirty="0"/>
                <a:t>A</a:t>
              </a:r>
              <a:r>
                <a:rPr lang="en-US" sz="3200" b="1" baseline="-25000" dirty="0"/>
                <a:t>1</a:t>
              </a:r>
              <a:r>
                <a:rPr lang="en-US" sz="3200" b="1" dirty="0"/>
                <a:t>D</a:t>
              </a:r>
              <a:r>
                <a:rPr lang="en-US" sz="3200" b="1" baseline="-25000" dirty="0"/>
                <a:t>1</a:t>
              </a:r>
              <a:endParaRPr lang="ru-RU" sz="3200" b="1" baseline="-25000" dirty="0"/>
            </a:p>
          </p:txBody>
        </p:sp>
      </p:grpSp>
      <p:sp>
        <p:nvSpPr>
          <p:cNvPr id="77839" name="Text Box 15"/>
          <p:cNvSpPr txBox="1">
            <a:spLocks noChangeArrowheads="1"/>
          </p:cNvSpPr>
          <p:nvPr/>
        </p:nvSpPr>
        <p:spPr bwMode="auto">
          <a:xfrm>
            <a:off x="5148263" y="4149725"/>
            <a:ext cx="38512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u="sng" dirty="0"/>
              <a:t>A</a:t>
            </a:r>
            <a:r>
              <a:rPr lang="en-US" sz="3200" b="1" u="sng" baseline="-25000" dirty="0"/>
              <a:t>1</a:t>
            </a:r>
            <a:r>
              <a:rPr lang="en-US" sz="3200" b="1" u="sng" dirty="0"/>
              <a:t>D</a:t>
            </a:r>
            <a:r>
              <a:rPr lang="en-US" sz="3200" b="1" u="sng" baseline="-25000" dirty="0"/>
              <a:t>1</a:t>
            </a:r>
            <a:r>
              <a:rPr lang="en-US" sz="3200" b="1" u="sng" dirty="0"/>
              <a:t>KM - </a:t>
            </a:r>
            <a:r>
              <a:rPr lang="ru-RU" sz="3200" b="1" u="sng" dirty="0"/>
              <a:t>сечение</a:t>
            </a:r>
          </a:p>
        </p:txBody>
      </p:sp>
    </p:spTree>
    <p:extLst>
      <p:ext uri="{BB962C8B-B14F-4D97-AF65-F5344CB8AC3E}">
        <p14:creationId xmlns:p14="http://schemas.microsoft.com/office/powerpoint/2010/main" val="2486670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5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43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7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43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43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7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1000"/>
                                        <p:tgtEl>
                                          <p:spTgt spid="3430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3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7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7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7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 animBg="1"/>
      <p:bldP spid="75797" grpId="0" animBg="1"/>
      <p:bldP spid="77824" grpId="0" animBg="1"/>
      <p:bldP spid="77825" grpId="0" animBg="1"/>
      <p:bldP spid="77826" grpId="0" animBg="1"/>
      <p:bldP spid="77832" grpId="0"/>
      <p:bldP spid="77834" grpId="0"/>
      <p:bldP spid="7783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Экран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1</cp:revision>
  <dcterms:created xsi:type="dcterms:W3CDTF">2016-09-25T06:51:03Z</dcterms:created>
  <dcterms:modified xsi:type="dcterms:W3CDTF">2016-09-25T06:51:18Z</dcterms:modified>
</cp:coreProperties>
</file>